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9" r:id="rId3"/>
    <p:sldId id="258" r:id="rId4"/>
    <p:sldId id="260" r:id="rId5"/>
    <p:sldId id="288" r:id="rId6"/>
    <p:sldId id="257" r:id="rId7"/>
    <p:sldId id="282" r:id="rId8"/>
    <p:sldId id="261" r:id="rId9"/>
    <p:sldId id="262" r:id="rId10"/>
    <p:sldId id="263" r:id="rId11"/>
    <p:sldId id="286" r:id="rId12"/>
    <p:sldId id="281" r:id="rId13"/>
    <p:sldId id="287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83" r:id="rId30"/>
    <p:sldId id="284" r:id="rId31"/>
    <p:sldId id="280" r:id="rId3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49"/>
    <p:restoredTop sz="94592"/>
  </p:normalViewPr>
  <p:slideViewPr>
    <p:cSldViewPr snapToGrid="0" snapToObjects="1">
      <p:cViewPr>
        <p:scale>
          <a:sx n="100" d="100"/>
          <a:sy n="100" d="100"/>
        </p:scale>
        <p:origin x="1376" y="2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presProps" Target="presProps.xml"/><Relationship Id="rId34" Type="http://schemas.openxmlformats.org/officeDocument/2006/relationships/viewProps" Target="viewProps.xml"/><Relationship Id="rId35" Type="http://schemas.openxmlformats.org/officeDocument/2006/relationships/theme" Target="theme/theme1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7547"/>
            <a:ext cx="9143999" cy="67586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8408" y="516685"/>
            <a:ext cx="8203153" cy="1470025"/>
          </a:xfrm>
        </p:spPr>
        <p:txBody>
          <a:bodyPr>
            <a:normAutofit/>
          </a:bodyPr>
          <a:lstStyle>
            <a:lvl1pPr algn="l">
              <a:defRPr sz="40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8408" y="1907341"/>
            <a:ext cx="7925349" cy="1752600"/>
          </a:xfrm>
        </p:spPr>
        <p:txBody>
          <a:bodyPr>
            <a:normAutofit/>
          </a:bodyPr>
          <a:lstStyle>
            <a:lvl1pPr marL="0" indent="0" algn="l">
              <a:buNone/>
              <a:defRPr sz="30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6728" y="6072791"/>
            <a:ext cx="9143995" cy="795130"/>
          </a:xfrm>
          <a:prstGeom prst="rect">
            <a:avLst/>
          </a:prstGeom>
        </p:spPr>
      </p:pic>
      <p:pic>
        <p:nvPicPr>
          <p:cNvPr id="9" name="Picture 8" descr="SQLSaturday_Final_Web.jp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4317" y="5675582"/>
            <a:ext cx="1912930" cy="1044064"/>
          </a:xfrm>
          <a:prstGeom prst="rect">
            <a:avLst/>
          </a:prstGeom>
        </p:spPr>
      </p:pic>
      <p:sp>
        <p:nvSpPr>
          <p:cNvPr id="14" name="Date Placeholder 3"/>
          <p:cNvSpPr>
            <a:spLocks noGrp="1"/>
          </p:cNvSpPr>
          <p:nvPr>
            <p:ph type="dt" sz="half" idx="2"/>
          </p:nvPr>
        </p:nvSpPr>
        <p:spPr>
          <a:xfrm>
            <a:off x="706329" y="6286903"/>
            <a:ext cx="98930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2016-08-27</a:t>
            </a:r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771094" y="6286903"/>
            <a:ext cx="28027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Gothenburg, Sweden</a:t>
            </a:r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9849" y="6286903"/>
            <a:ext cx="6360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#536  |  </a:t>
            </a:r>
          </a:p>
        </p:txBody>
      </p:sp>
    </p:spTree>
    <p:extLst>
      <p:ext uri="{BB962C8B-B14F-4D97-AF65-F5344CB8AC3E}">
        <p14:creationId xmlns:p14="http://schemas.microsoft.com/office/powerpoint/2010/main" val="8007303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>
              <a:buFont typeface="Wingdings" charset="2"/>
              <a:buChar char="§"/>
              <a:defRPr>
                <a:solidFill>
                  <a:schemeClr val="tx2"/>
                </a:solidFill>
              </a:defRPr>
            </a:lvl1pPr>
            <a:lvl2pPr marL="742950" indent="-285750">
              <a:buFont typeface="Wingdings" charset="2"/>
              <a:buChar char="§"/>
              <a:defRPr>
                <a:solidFill>
                  <a:srgbClr val="474947"/>
                </a:solidFill>
              </a:defRPr>
            </a:lvl2pPr>
            <a:lvl3pPr marL="1143000" indent="-228600">
              <a:buFont typeface="Wingdings" charset="2"/>
              <a:buChar char="§"/>
              <a:defRPr>
                <a:solidFill>
                  <a:srgbClr val="474947"/>
                </a:solidFill>
              </a:defRPr>
            </a:lvl3pPr>
            <a:lvl4pPr marL="1600200" indent="-228600">
              <a:buFont typeface="Wingdings" charset="2"/>
              <a:buChar char="§"/>
              <a:defRPr>
                <a:solidFill>
                  <a:srgbClr val="474947"/>
                </a:solidFill>
              </a:defRPr>
            </a:lvl4pPr>
            <a:lvl5pPr marL="2057400" indent="-228600">
              <a:buFont typeface="Wingdings" charset="2"/>
              <a:buChar char="§"/>
              <a:defRPr>
                <a:solidFill>
                  <a:srgbClr val="474947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7" name="Straight Connector 16"/>
          <p:cNvCxnSpPr/>
          <p:nvPr userDrawn="1"/>
        </p:nvCxnSpPr>
        <p:spPr>
          <a:xfrm>
            <a:off x="536576" y="1299672"/>
            <a:ext cx="8686800" cy="0"/>
          </a:xfrm>
          <a:prstGeom prst="line">
            <a:avLst/>
          </a:prstGeom>
          <a:ln w="12700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706329" y="6286903"/>
            <a:ext cx="98930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2016-08-27</a:t>
            </a: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771094" y="6286903"/>
            <a:ext cx="28027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Gothenburg, Sweden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9849" y="6286903"/>
            <a:ext cx="6360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#536  |  </a:t>
            </a:r>
          </a:p>
        </p:txBody>
      </p:sp>
    </p:spTree>
    <p:extLst>
      <p:ext uri="{BB962C8B-B14F-4D97-AF65-F5344CB8AC3E}">
        <p14:creationId xmlns:p14="http://schemas.microsoft.com/office/powerpoint/2010/main" val="40651406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9" name="Straight Connector 18"/>
          <p:cNvCxnSpPr/>
          <p:nvPr userDrawn="1"/>
        </p:nvCxnSpPr>
        <p:spPr>
          <a:xfrm>
            <a:off x="536576" y="1299672"/>
            <a:ext cx="8686800" cy="0"/>
          </a:xfrm>
          <a:prstGeom prst="line">
            <a:avLst/>
          </a:prstGeom>
          <a:ln w="12700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706329" y="6286903"/>
            <a:ext cx="98930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2016-08-27</a:t>
            </a: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771094" y="6286903"/>
            <a:ext cx="28027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Gothenburg, Sweden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9849" y="6286903"/>
            <a:ext cx="6360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#536  |  </a:t>
            </a:r>
          </a:p>
        </p:txBody>
      </p:sp>
    </p:spTree>
    <p:extLst>
      <p:ext uri="{BB962C8B-B14F-4D97-AF65-F5344CB8AC3E}">
        <p14:creationId xmlns:p14="http://schemas.microsoft.com/office/powerpoint/2010/main" val="20629830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536576" y="1299672"/>
            <a:ext cx="8686800" cy="0"/>
          </a:xfrm>
          <a:prstGeom prst="line">
            <a:avLst/>
          </a:prstGeom>
          <a:ln w="12700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706329" y="6286903"/>
            <a:ext cx="98930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2016-08-27</a:t>
            </a: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771094" y="6286903"/>
            <a:ext cx="28027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Gothenburg, Sweden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9849" y="6286903"/>
            <a:ext cx="6360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#536  |  </a:t>
            </a:r>
          </a:p>
        </p:txBody>
      </p:sp>
    </p:spTree>
    <p:extLst>
      <p:ext uri="{BB962C8B-B14F-4D97-AF65-F5344CB8AC3E}">
        <p14:creationId xmlns:p14="http://schemas.microsoft.com/office/powerpoint/2010/main" val="17215377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Relationship Id="rId6" Type="http://schemas.openxmlformats.org/officeDocument/2006/relationships/image" Target="../media/image1.jpg"/><Relationship Id="rId7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6728" y="6072791"/>
            <a:ext cx="9143995" cy="79513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06329" y="6286903"/>
            <a:ext cx="98930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2016-08-27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771094" y="6286903"/>
            <a:ext cx="28027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Gothenburg, Sweden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9849" y="6286903"/>
            <a:ext cx="6360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#536  |  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1260044" y="122030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8" name="Picture 7" descr="SQLSaturday_Final_Web.jpg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4337" y="5911456"/>
            <a:ext cx="1912930" cy="956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7666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Wingdings" charset="2"/>
        <a:buChar char="§"/>
        <a:defRPr sz="3000" kern="120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Wingdings" charset="2"/>
        <a:buChar char="§"/>
        <a:defRPr sz="26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Wingdings" charset="2"/>
        <a:buChar char="§"/>
        <a:defRPr sz="22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Wingdings" charset="2"/>
        <a:buChar char="§"/>
        <a:defRPr sz="20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Wingdings" charset="2"/>
        <a:buChar char="§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4" Type="http://schemas.openxmlformats.org/officeDocument/2006/relationships/image" Target="../media/image9.png"/><Relationship Id="rId5" Type="http://schemas.openxmlformats.org/officeDocument/2006/relationships/image" Target="../media/image10.jpg"/><Relationship Id="rId6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jp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gi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daniel@strd.co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8408" y="597500"/>
            <a:ext cx="8203153" cy="1470025"/>
          </a:xfrm>
        </p:spPr>
        <p:txBody>
          <a:bodyPr/>
          <a:lstStyle/>
          <a:p>
            <a:r>
              <a:rPr lang="en-US" dirty="0"/>
              <a:t>We need to go deeper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8408" y="2067525"/>
            <a:ext cx="7925349" cy="1752600"/>
          </a:xfrm>
        </p:spPr>
        <p:txBody>
          <a:bodyPr/>
          <a:lstStyle/>
          <a:p>
            <a:r>
              <a:rPr lang="en-US" dirty="0"/>
              <a:t>Exploring common table expressions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06329" y="6286903"/>
            <a:ext cx="98930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2016-08-27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771094" y="6286903"/>
            <a:ext cx="28027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Gothenburg, Sweden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9849" y="6286903"/>
            <a:ext cx="6360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#536  |  </a:t>
            </a:r>
          </a:p>
        </p:txBody>
      </p:sp>
    </p:spTree>
    <p:extLst>
      <p:ext uri="{BB962C8B-B14F-4D97-AF65-F5344CB8AC3E}">
        <p14:creationId xmlns:p14="http://schemas.microsoft.com/office/powerpoint/2010/main" val="3260678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need to go deeper: Exploring CTEs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Recursive CTEs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706329" y="6286903"/>
            <a:ext cx="98930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2016-08-27</a:t>
            </a: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771094" y="6286903"/>
            <a:ext cx="28027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Gothenburg, Sweden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9849" y="6286903"/>
            <a:ext cx="6360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#536  |  </a:t>
            </a:r>
          </a:p>
        </p:txBody>
      </p:sp>
    </p:spTree>
    <p:extLst>
      <p:ext uri="{BB962C8B-B14F-4D97-AF65-F5344CB8AC3E}">
        <p14:creationId xmlns:p14="http://schemas.microsoft.com/office/powerpoint/2010/main" val="1591046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need to go deeper: Exploring CTEs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706329" y="6286903"/>
            <a:ext cx="98930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2016-08-27</a:t>
            </a: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771094" y="6286903"/>
            <a:ext cx="28027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Gothenburg, Sweden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9849" y="6286903"/>
            <a:ext cx="6360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#536  |  </a:t>
            </a:r>
          </a:p>
        </p:txBody>
      </p:sp>
      <p:pic>
        <p:nvPicPr>
          <p:cNvPr id="2050" name="Picture 2" descr="EEP CALM AND DEMO 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92" r="19892" b="12265"/>
          <a:stretch/>
        </p:blipFill>
        <p:spPr bwMode="auto">
          <a:xfrm>
            <a:off x="2946400" y="1633538"/>
            <a:ext cx="3048000" cy="4144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457200" y="5409168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chemeClr val="accent2"/>
                </a:solidFill>
              </a:rPr>
              <a:t>Script 03</a:t>
            </a:r>
          </a:p>
        </p:txBody>
      </p:sp>
    </p:spTree>
    <p:extLst>
      <p:ext uri="{BB962C8B-B14F-4D97-AF65-F5344CB8AC3E}">
        <p14:creationId xmlns:p14="http://schemas.microsoft.com/office/powerpoint/2010/main" val="1328876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need to go deeper: Exploring CTEs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Recursive CTEs</a:t>
            </a:r>
          </a:p>
          <a:p>
            <a:pPr lvl="1"/>
            <a:r>
              <a:rPr lang="en-US" dirty="0"/>
              <a:t>Anchor</a:t>
            </a:r>
          </a:p>
          <a:p>
            <a:pPr lvl="1"/>
            <a:r>
              <a:rPr lang="en-US" dirty="0"/>
              <a:t>Recursion</a:t>
            </a:r>
          </a:p>
          <a:p>
            <a:pPr lvl="1"/>
            <a:r>
              <a:rPr lang="en-US" dirty="0"/>
              <a:t>Stop condition</a:t>
            </a:r>
            <a:r>
              <a:rPr lang="en-US" i="1" dirty="0"/>
              <a:t> (optional)</a:t>
            </a:r>
          </a:p>
          <a:p>
            <a:pPr lvl="1"/>
            <a:r>
              <a:rPr lang="en-US" dirty="0"/>
              <a:t>OPTION (MAXRECURSION)</a:t>
            </a:r>
            <a:r>
              <a:rPr lang="en-US" i="1" dirty="0"/>
              <a:t> (optional)</a:t>
            </a:r>
          </a:p>
          <a:p>
            <a:pPr lvl="1"/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706329" y="6286903"/>
            <a:ext cx="98930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2016-08-27</a:t>
            </a: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771094" y="6286903"/>
            <a:ext cx="28027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Gothenburg, Sweden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9849" y="6286903"/>
            <a:ext cx="6360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#536  |  </a:t>
            </a:r>
          </a:p>
        </p:txBody>
      </p:sp>
    </p:spTree>
    <p:extLst>
      <p:ext uri="{BB962C8B-B14F-4D97-AF65-F5344CB8AC3E}">
        <p14:creationId xmlns:p14="http://schemas.microsoft.com/office/powerpoint/2010/main" val="437421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need to go deeper: Exploring CTEs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706329" y="6286903"/>
            <a:ext cx="98930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2016-08-27</a:t>
            </a: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771094" y="6286903"/>
            <a:ext cx="28027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Gothenburg, Sweden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9849" y="6286903"/>
            <a:ext cx="6360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#536  |  </a:t>
            </a:r>
          </a:p>
        </p:txBody>
      </p:sp>
      <p:pic>
        <p:nvPicPr>
          <p:cNvPr id="2050" name="Picture 2" descr="EEP CALM AND DEMO 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92" r="19892" b="12265"/>
          <a:stretch/>
        </p:blipFill>
        <p:spPr bwMode="auto">
          <a:xfrm>
            <a:off x="2946400" y="1633538"/>
            <a:ext cx="3048000" cy="4144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457200" y="5409168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chemeClr val="accent2"/>
                </a:solidFill>
              </a:rPr>
              <a:t>Script 04</a:t>
            </a:r>
          </a:p>
        </p:txBody>
      </p:sp>
    </p:spTree>
    <p:extLst>
      <p:ext uri="{BB962C8B-B14F-4D97-AF65-F5344CB8AC3E}">
        <p14:creationId xmlns:p14="http://schemas.microsoft.com/office/powerpoint/2010/main" val="2111012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simple CTE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706329" y="6286903"/>
            <a:ext cx="98930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2016-08-27</a:t>
            </a: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771094" y="6286903"/>
            <a:ext cx="28027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Gothenburg, Sweden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9849" y="6286903"/>
            <a:ext cx="6360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#536  |  </a:t>
            </a:r>
          </a:p>
        </p:txBody>
      </p:sp>
      <p:grpSp>
        <p:nvGrpSpPr>
          <p:cNvPr id="10" name="Group 9"/>
          <p:cNvGrpSpPr>
            <a:grpSpLocks noChangeAspect="1"/>
          </p:cNvGrpSpPr>
          <p:nvPr/>
        </p:nvGrpSpPr>
        <p:grpSpPr>
          <a:xfrm>
            <a:off x="119849" y="2152182"/>
            <a:ext cx="8972800" cy="3080218"/>
            <a:chOff x="0" y="1336339"/>
            <a:chExt cx="12192000" cy="4185317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336343"/>
              <a:ext cx="12192000" cy="4185313"/>
            </a:xfrm>
            <a:prstGeom prst="rect">
              <a:avLst/>
            </a:prstGeom>
          </p:spPr>
        </p:pic>
        <p:sp>
          <p:nvSpPr>
            <p:cNvPr id="12" name="Rectangle 11"/>
            <p:cNvSpPr/>
            <p:nvPr/>
          </p:nvSpPr>
          <p:spPr>
            <a:xfrm>
              <a:off x="142875" y="1336343"/>
              <a:ext cx="857250" cy="2781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438275" y="1336342"/>
              <a:ext cx="857250" cy="2781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024188" y="1336341"/>
              <a:ext cx="857250" cy="2781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462463" y="1336340"/>
              <a:ext cx="857250" cy="2781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6329363" y="1336339"/>
              <a:ext cx="857250" cy="2781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4483895" y="2645331"/>
              <a:ext cx="857250" cy="2781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6096000" y="2631040"/>
              <a:ext cx="857250" cy="2781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7909322" y="2631040"/>
              <a:ext cx="857250" cy="2781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9474996" y="2645330"/>
              <a:ext cx="857250" cy="2781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7909322" y="4203882"/>
              <a:ext cx="857250" cy="2781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9396415" y="4203882"/>
              <a:ext cx="857250" cy="2781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10883508" y="4203882"/>
              <a:ext cx="857250" cy="2781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438274" y="1614485"/>
              <a:ext cx="290513" cy="2143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2850355" y="1614485"/>
              <a:ext cx="290513" cy="2143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4469607" y="1640786"/>
              <a:ext cx="290513" cy="2143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6088859" y="1633643"/>
              <a:ext cx="290513" cy="2143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4462463" y="3233446"/>
              <a:ext cx="290513" cy="2143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6088859" y="2939878"/>
              <a:ext cx="290513" cy="2143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7709299" y="2953735"/>
              <a:ext cx="290513" cy="2143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9329739" y="2949937"/>
              <a:ext cx="290513" cy="2143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7675236" y="4787525"/>
              <a:ext cx="290513" cy="2143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9251158" y="4482027"/>
              <a:ext cx="290513" cy="2143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10883508" y="4496315"/>
              <a:ext cx="290513" cy="2143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7" name="Rectangle 36"/>
          <p:cNvSpPr/>
          <p:nvPr/>
        </p:nvSpPr>
        <p:spPr>
          <a:xfrm>
            <a:off x="3298884" y="2176296"/>
            <a:ext cx="2301816" cy="888417"/>
          </a:xfrm>
          <a:prstGeom prst="rect">
            <a:avLst/>
          </a:prstGeom>
          <a:solidFill>
            <a:srgbClr val="FFC000">
              <a:alpha val="40000"/>
            </a:srgbClr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/>
          <p:cNvSpPr txBox="1"/>
          <p:nvPr/>
        </p:nvSpPr>
        <p:spPr>
          <a:xfrm>
            <a:off x="4777994" y="1719643"/>
            <a:ext cx="979755" cy="36933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>
                <a:latin typeface="Helvetica Neue" charset="0"/>
                <a:ea typeface="Helvetica Neue" charset="0"/>
                <a:cs typeface="Helvetica Neue" charset="0"/>
              </a:rPr>
              <a:t>Anchor</a:t>
            </a:r>
          </a:p>
        </p:txBody>
      </p:sp>
    </p:spTree>
    <p:extLst>
      <p:ext uri="{BB962C8B-B14F-4D97-AF65-F5344CB8AC3E}">
        <p14:creationId xmlns:p14="http://schemas.microsoft.com/office/powerpoint/2010/main" val="1474627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simple CTE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706329" y="6286903"/>
            <a:ext cx="98930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2016-08-27</a:t>
            </a: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771094" y="6286903"/>
            <a:ext cx="28027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Gothenburg, Sweden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9849" y="6286903"/>
            <a:ext cx="6360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#536  |  </a:t>
            </a:r>
          </a:p>
        </p:txBody>
      </p:sp>
      <p:grpSp>
        <p:nvGrpSpPr>
          <p:cNvPr id="10" name="Group 9"/>
          <p:cNvGrpSpPr>
            <a:grpSpLocks noChangeAspect="1"/>
          </p:cNvGrpSpPr>
          <p:nvPr/>
        </p:nvGrpSpPr>
        <p:grpSpPr>
          <a:xfrm>
            <a:off x="119849" y="2152182"/>
            <a:ext cx="8972800" cy="3080218"/>
            <a:chOff x="0" y="1336339"/>
            <a:chExt cx="12192000" cy="4185317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336343"/>
              <a:ext cx="12192000" cy="4185313"/>
            </a:xfrm>
            <a:prstGeom prst="rect">
              <a:avLst/>
            </a:prstGeom>
          </p:spPr>
        </p:pic>
        <p:sp>
          <p:nvSpPr>
            <p:cNvPr id="12" name="Rectangle 11"/>
            <p:cNvSpPr/>
            <p:nvPr/>
          </p:nvSpPr>
          <p:spPr>
            <a:xfrm>
              <a:off x="142875" y="1336343"/>
              <a:ext cx="857250" cy="2781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438275" y="1336342"/>
              <a:ext cx="857250" cy="2781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024188" y="1336341"/>
              <a:ext cx="857250" cy="2781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462463" y="1336340"/>
              <a:ext cx="857250" cy="2781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6329363" y="1336339"/>
              <a:ext cx="857250" cy="2781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4483895" y="2645331"/>
              <a:ext cx="857250" cy="2781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6096000" y="2631040"/>
              <a:ext cx="857250" cy="2781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7909322" y="2631040"/>
              <a:ext cx="857250" cy="2781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9474996" y="2645330"/>
              <a:ext cx="857250" cy="2781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7909322" y="4203882"/>
              <a:ext cx="857250" cy="2781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9396415" y="4203882"/>
              <a:ext cx="857250" cy="2781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10883508" y="4203882"/>
              <a:ext cx="857250" cy="2781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438274" y="1614485"/>
              <a:ext cx="290513" cy="2143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2850355" y="1614485"/>
              <a:ext cx="290513" cy="2143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4469607" y="1640786"/>
              <a:ext cx="290513" cy="2143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6088859" y="1633643"/>
              <a:ext cx="290513" cy="2143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4462463" y="3233446"/>
              <a:ext cx="290513" cy="2143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6088859" y="2939878"/>
              <a:ext cx="290513" cy="2143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7709299" y="2953735"/>
              <a:ext cx="290513" cy="2143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9329739" y="2949937"/>
              <a:ext cx="290513" cy="2143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7675236" y="4787525"/>
              <a:ext cx="290513" cy="2143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9251158" y="4482027"/>
              <a:ext cx="290513" cy="2143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10883508" y="4496315"/>
              <a:ext cx="290513" cy="2143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7" name="Rectangle 36"/>
          <p:cNvSpPr/>
          <p:nvPr/>
        </p:nvSpPr>
        <p:spPr>
          <a:xfrm>
            <a:off x="5629835" y="4262574"/>
            <a:ext cx="3462814" cy="888417"/>
          </a:xfrm>
          <a:prstGeom prst="rect">
            <a:avLst/>
          </a:prstGeom>
          <a:solidFill>
            <a:srgbClr val="FFC000">
              <a:alpha val="40000"/>
            </a:srgbClr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/>
          <p:cNvSpPr txBox="1"/>
          <p:nvPr/>
        </p:nvSpPr>
        <p:spPr>
          <a:xfrm>
            <a:off x="7520898" y="5232400"/>
            <a:ext cx="1303562" cy="36933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>
                <a:latin typeface="Helvetica Neue" charset="0"/>
                <a:ea typeface="Helvetica Neue" charset="0"/>
                <a:cs typeface="Helvetica Neue" charset="0"/>
              </a:rPr>
              <a:t>Recursion</a:t>
            </a:r>
          </a:p>
        </p:txBody>
      </p:sp>
    </p:spTree>
    <p:extLst>
      <p:ext uri="{BB962C8B-B14F-4D97-AF65-F5344CB8AC3E}">
        <p14:creationId xmlns:p14="http://schemas.microsoft.com/office/powerpoint/2010/main" val="1341808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simple CTE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706329" y="6286903"/>
            <a:ext cx="98930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2016-08-27</a:t>
            </a: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771094" y="6286903"/>
            <a:ext cx="28027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Gothenburg, Sweden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9849" y="6286903"/>
            <a:ext cx="6360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#536  |  </a:t>
            </a:r>
          </a:p>
        </p:txBody>
      </p:sp>
      <p:grpSp>
        <p:nvGrpSpPr>
          <p:cNvPr id="10" name="Group 9"/>
          <p:cNvGrpSpPr>
            <a:grpSpLocks noChangeAspect="1"/>
          </p:cNvGrpSpPr>
          <p:nvPr/>
        </p:nvGrpSpPr>
        <p:grpSpPr>
          <a:xfrm>
            <a:off x="119849" y="2152182"/>
            <a:ext cx="8972800" cy="3080218"/>
            <a:chOff x="0" y="1336339"/>
            <a:chExt cx="12192000" cy="4185317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336343"/>
              <a:ext cx="12192000" cy="4185313"/>
            </a:xfrm>
            <a:prstGeom prst="rect">
              <a:avLst/>
            </a:prstGeom>
          </p:spPr>
        </p:pic>
        <p:sp>
          <p:nvSpPr>
            <p:cNvPr id="12" name="Rectangle 11"/>
            <p:cNvSpPr/>
            <p:nvPr/>
          </p:nvSpPr>
          <p:spPr>
            <a:xfrm>
              <a:off x="142875" y="1336343"/>
              <a:ext cx="857250" cy="2781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438275" y="1336342"/>
              <a:ext cx="857250" cy="2781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024188" y="1336341"/>
              <a:ext cx="857250" cy="2781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462463" y="1336340"/>
              <a:ext cx="857250" cy="2781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6329363" y="1336339"/>
              <a:ext cx="857250" cy="2781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4483895" y="2645331"/>
              <a:ext cx="857250" cy="2781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6096000" y="2631040"/>
              <a:ext cx="857250" cy="2781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7909322" y="2631040"/>
              <a:ext cx="857250" cy="2781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9474996" y="2645330"/>
              <a:ext cx="857250" cy="2781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7909322" y="4203882"/>
              <a:ext cx="857250" cy="2781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9396415" y="4203882"/>
              <a:ext cx="857250" cy="2781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10883508" y="4203882"/>
              <a:ext cx="857250" cy="2781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438274" y="1614485"/>
              <a:ext cx="290513" cy="2143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2850355" y="1614485"/>
              <a:ext cx="290513" cy="2143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4469607" y="1640786"/>
              <a:ext cx="290513" cy="2143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6088859" y="1633643"/>
              <a:ext cx="290513" cy="2143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4462463" y="3233446"/>
              <a:ext cx="290513" cy="2143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6088859" y="2939878"/>
              <a:ext cx="290513" cy="2143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7709299" y="2953735"/>
              <a:ext cx="290513" cy="2143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9329739" y="2949937"/>
              <a:ext cx="290513" cy="2143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7675236" y="4787525"/>
              <a:ext cx="290513" cy="2143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9251158" y="4482027"/>
              <a:ext cx="290513" cy="2143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10883508" y="4496315"/>
              <a:ext cx="290513" cy="2143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7" name="Rectangle 36"/>
          <p:cNvSpPr/>
          <p:nvPr/>
        </p:nvSpPr>
        <p:spPr>
          <a:xfrm>
            <a:off x="6928313" y="4262574"/>
            <a:ext cx="869246" cy="888417"/>
          </a:xfrm>
          <a:prstGeom prst="rect">
            <a:avLst/>
          </a:prstGeom>
          <a:solidFill>
            <a:srgbClr val="FFC000">
              <a:alpha val="40000"/>
            </a:srgbClr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/>
          <p:cNvSpPr txBox="1"/>
          <p:nvPr/>
        </p:nvSpPr>
        <p:spPr>
          <a:xfrm>
            <a:off x="6698885" y="5235454"/>
            <a:ext cx="1790875" cy="36933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>
                <a:latin typeface="Helvetica Neue" charset="0"/>
                <a:ea typeface="Helvetica Neue" charset="0"/>
                <a:cs typeface="Helvetica Neue" charset="0"/>
              </a:rPr>
              <a:t>Stop condition</a:t>
            </a:r>
          </a:p>
        </p:txBody>
      </p:sp>
    </p:spTree>
    <p:extLst>
      <p:ext uri="{BB962C8B-B14F-4D97-AF65-F5344CB8AC3E}">
        <p14:creationId xmlns:p14="http://schemas.microsoft.com/office/powerpoint/2010/main" val="1158972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Fibonacci series example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706329" y="6286903"/>
            <a:ext cx="98930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2016-08-27</a:t>
            </a: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771094" y="6286903"/>
            <a:ext cx="28027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Gothenburg, Sweden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9849" y="6286903"/>
            <a:ext cx="6360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#536  |  </a:t>
            </a:r>
          </a:p>
        </p:txBody>
      </p:sp>
      <p:grpSp>
        <p:nvGrpSpPr>
          <p:cNvPr id="10" name="Group 9"/>
          <p:cNvGrpSpPr>
            <a:grpSpLocks noChangeAspect="1"/>
          </p:cNvGrpSpPr>
          <p:nvPr/>
        </p:nvGrpSpPr>
        <p:grpSpPr>
          <a:xfrm>
            <a:off x="119849" y="2152182"/>
            <a:ext cx="8972800" cy="3080218"/>
            <a:chOff x="0" y="1336339"/>
            <a:chExt cx="12192000" cy="4185317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336343"/>
              <a:ext cx="12192000" cy="4185313"/>
            </a:xfrm>
            <a:prstGeom prst="rect">
              <a:avLst/>
            </a:prstGeom>
          </p:spPr>
        </p:pic>
        <p:sp>
          <p:nvSpPr>
            <p:cNvPr id="12" name="Rectangle 11"/>
            <p:cNvSpPr/>
            <p:nvPr/>
          </p:nvSpPr>
          <p:spPr>
            <a:xfrm>
              <a:off x="142875" y="1336343"/>
              <a:ext cx="857250" cy="2781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438275" y="1336342"/>
              <a:ext cx="857250" cy="2781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024188" y="1336341"/>
              <a:ext cx="857250" cy="2781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462463" y="1336340"/>
              <a:ext cx="857250" cy="2781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6329363" y="1336339"/>
              <a:ext cx="857250" cy="2781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4483895" y="2645331"/>
              <a:ext cx="857250" cy="2781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6096000" y="2631040"/>
              <a:ext cx="857250" cy="2781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7909322" y="2631040"/>
              <a:ext cx="857250" cy="2781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9474996" y="2645330"/>
              <a:ext cx="857250" cy="2781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7909322" y="4203882"/>
              <a:ext cx="857250" cy="2781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9396415" y="4203882"/>
              <a:ext cx="857250" cy="2781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10883508" y="4203882"/>
              <a:ext cx="857250" cy="2781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438274" y="1614485"/>
              <a:ext cx="290513" cy="2143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2850355" y="1614485"/>
              <a:ext cx="290513" cy="2143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4469607" y="1640786"/>
              <a:ext cx="290513" cy="2143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6088859" y="1633643"/>
              <a:ext cx="290513" cy="2143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4462463" y="3233446"/>
              <a:ext cx="290513" cy="2143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6088859" y="2939878"/>
              <a:ext cx="290513" cy="2143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7709299" y="2953735"/>
              <a:ext cx="290513" cy="2143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9329739" y="2949937"/>
              <a:ext cx="290513" cy="2143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7675236" y="4787525"/>
              <a:ext cx="290513" cy="2143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9251158" y="4482027"/>
              <a:ext cx="290513" cy="2143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10883508" y="4496315"/>
              <a:ext cx="290513" cy="2143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5522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Fibonacci series example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706329" y="6286903"/>
            <a:ext cx="98930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2016-08-27</a:t>
            </a: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771094" y="6286903"/>
            <a:ext cx="28027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Gothenburg, Sweden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9849" y="6286903"/>
            <a:ext cx="6360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#536  |  </a:t>
            </a:r>
          </a:p>
        </p:txBody>
      </p:sp>
      <p:grpSp>
        <p:nvGrpSpPr>
          <p:cNvPr id="10" name="Group 9"/>
          <p:cNvGrpSpPr>
            <a:grpSpLocks noChangeAspect="1"/>
          </p:cNvGrpSpPr>
          <p:nvPr/>
        </p:nvGrpSpPr>
        <p:grpSpPr>
          <a:xfrm>
            <a:off x="119849" y="2152182"/>
            <a:ext cx="8972800" cy="3080218"/>
            <a:chOff x="0" y="1336339"/>
            <a:chExt cx="12192000" cy="4185317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336343"/>
              <a:ext cx="12192000" cy="4185313"/>
            </a:xfrm>
            <a:prstGeom prst="rect">
              <a:avLst/>
            </a:prstGeom>
          </p:spPr>
        </p:pic>
        <p:sp>
          <p:nvSpPr>
            <p:cNvPr id="12" name="Rectangle 11"/>
            <p:cNvSpPr/>
            <p:nvPr/>
          </p:nvSpPr>
          <p:spPr>
            <a:xfrm>
              <a:off x="142875" y="1336343"/>
              <a:ext cx="857250" cy="2781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438275" y="1336342"/>
              <a:ext cx="857250" cy="2781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024188" y="1336341"/>
              <a:ext cx="857250" cy="2781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462463" y="1336340"/>
              <a:ext cx="857250" cy="2781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6329363" y="1336339"/>
              <a:ext cx="857250" cy="2781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4483895" y="2645331"/>
              <a:ext cx="857250" cy="2781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6096000" y="2631040"/>
              <a:ext cx="857250" cy="2781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7909322" y="2631040"/>
              <a:ext cx="857250" cy="2781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9474996" y="2645330"/>
              <a:ext cx="857250" cy="2781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7909322" y="4203882"/>
              <a:ext cx="857250" cy="2781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9396415" y="4203882"/>
              <a:ext cx="857250" cy="2781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10883508" y="4203882"/>
              <a:ext cx="857250" cy="2781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438274" y="1614485"/>
              <a:ext cx="290513" cy="2143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2850355" y="1614485"/>
              <a:ext cx="290513" cy="2143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4469607" y="1640786"/>
              <a:ext cx="290513" cy="2143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6088859" y="1633643"/>
              <a:ext cx="290513" cy="2143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4462463" y="3233446"/>
              <a:ext cx="290513" cy="2143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6088859" y="2939878"/>
              <a:ext cx="290513" cy="2143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7709299" y="2953735"/>
              <a:ext cx="290513" cy="2143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9329739" y="2949937"/>
              <a:ext cx="290513" cy="2143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7675236" y="4787525"/>
              <a:ext cx="290513" cy="2143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9251158" y="4482027"/>
              <a:ext cx="290513" cy="2143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10883508" y="4496315"/>
              <a:ext cx="290513" cy="2143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7" name="Rectangle 36"/>
          <p:cNvSpPr/>
          <p:nvPr/>
        </p:nvSpPr>
        <p:spPr>
          <a:xfrm>
            <a:off x="4462544" y="2136443"/>
            <a:ext cx="1138251" cy="888417"/>
          </a:xfrm>
          <a:prstGeom prst="rect">
            <a:avLst/>
          </a:prstGeom>
          <a:solidFill>
            <a:srgbClr val="FFC000">
              <a:alpha val="40000"/>
            </a:srgbClr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/>
          <p:cNvSpPr txBox="1"/>
          <p:nvPr/>
        </p:nvSpPr>
        <p:spPr>
          <a:xfrm>
            <a:off x="4600994" y="1692730"/>
            <a:ext cx="1119217" cy="36933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>
                <a:latin typeface="Helvetica Neue" charset="0"/>
                <a:ea typeface="Helvetica Neue" charset="0"/>
                <a:cs typeface="Helvetica Neue" charset="0"/>
              </a:rPr>
              <a:t>a=0, b=1</a:t>
            </a:r>
          </a:p>
        </p:txBody>
      </p:sp>
      <p:sp>
        <p:nvSpPr>
          <p:cNvPr id="39" name="Rectangle 38"/>
          <p:cNvSpPr/>
          <p:nvPr/>
        </p:nvSpPr>
        <p:spPr>
          <a:xfrm>
            <a:off x="3245872" y="2152754"/>
            <a:ext cx="1138251" cy="888417"/>
          </a:xfrm>
          <a:prstGeom prst="rect">
            <a:avLst/>
          </a:prstGeom>
          <a:solidFill>
            <a:srgbClr val="FFC000">
              <a:alpha val="40000"/>
            </a:srgbClr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/>
          <p:cNvSpPr txBox="1"/>
          <p:nvPr/>
        </p:nvSpPr>
        <p:spPr>
          <a:xfrm>
            <a:off x="2976424" y="1686943"/>
            <a:ext cx="1488549" cy="36933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>
                <a:latin typeface="Helvetica Neue" charset="0"/>
                <a:ea typeface="Helvetica Neue" charset="0"/>
                <a:cs typeface="Helvetica Neue" charset="0"/>
              </a:rPr>
              <a:t>recursion=0</a:t>
            </a:r>
          </a:p>
        </p:txBody>
      </p:sp>
    </p:spTree>
    <p:extLst>
      <p:ext uri="{BB962C8B-B14F-4D97-AF65-F5344CB8AC3E}">
        <p14:creationId xmlns:p14="http://schemas.microsoft.com/office/powerpoint/2010/main" val="985048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Fibonacci series example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706329" y="6286903"/>
            <a:ext cx="98930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2016-08-27</a:t>
            </a: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771094" y="6286903"/>
            <a:ext cx="28027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Gothenburg, Sweden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9849" y="6286903"/>
            <a:ext cx="6360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#536  |  </a:t>
            </a:r>
          </a:p>
        </p:txBody>
      </p:sp>
      <p:grpSp>
        <p:nvGrpSpPr>
          <p:cNvPr id="10" name="Group 9"/>
          <p:cNvGrpSpPr>
            <a:grpSpLocks noChangeAspect="1"/>
          </p:cNvGrpSpPr>
          <p:nvPr/>
        </p:nvGrpSpPr>
        <p:grpSpPr>
          <a:xfrm>
            <a:off x="119849" y="2152182"/>
            <a:ext cx="8972800" cy="3080218"/>
            <a:chOff x="0" y="1336339"/>
            <a:chExt cx="12192000" cy="4185317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336343"/>
              <a:ext cx="12192000" cy="4185313"/>
            </a:xfrm>
            <a:prstGeom prst="rect">
              <a:avLst/>
            </a:prstGeom>
          </p:spPr>
        </p:pic>
        <p:sp>
          <p:nvSpPr>
            <p:cNvPr id="12" name="Rectangle 11"/>
            <p:cNvSpPr/>
            <p:nvPr/>
          </p:nvSpPr>
          <p:spPr>
            <a:xfrm>
              <a:off x="142875" y="1336343"/>
              <a:ext cx="857250" cy="2781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438275" y="1336342"/>
              <a:ext cx="857250" cy="2781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024188" y="1336341"/>
              <a:ext cx="857250" cy="2781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462463" y="1336340"/>
              <a:ext cx="857250" cy="2781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6329363" y="1336339"/>
              <a:ext cx="857250" cy="2781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4483895" y="2645331"/>
              <a:ext cx="857250" cy="2781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6096000" y="2631040"/>
              <a:ext cx="857250" cy="2781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7909322" y="2631040"/>
              <a:ext cx="857250" cy="2781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9474996" y="2645330"/>
              <a:ext cx="857250" cy="2781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7909322" y="4203882"/>
              <a:ext cx="857250" cy="2781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9396415" y="4203882"/>
              <a:ext cx="857250" cy="2781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10883508" y="4203882"/>
              <a:ext cx="857250" cy="2781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438274" y="1614485"/>
              <a:ext cx="290513" cy="2143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2850355" y="1614485"/>
              <a:ext cx="290513" cy="2143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4469607" y="1640786"/>
              <a:ext cx="290513" cy="2143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6088859" y="1633643"/>
              <a:ext cx="290513" cy="2143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4462463" y="3233446"/>
              <a:ext cx="290513" cy="2143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6088859" y="2939878"/>
              <a:ext cx="290513" cy="2143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7709299" y="2953735"/>
              <a:ext cx="290513" cy="2143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9329739" y="2949937"/>
              <a:ext cx="290513" cy="2143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7675236" y="4787525"/>
              <a:ext cx="290513" cy="2143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9251158" y="4482027"/>
              <a:ext cx="290513" cy="2143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10883508" y="4496315"/>
              <a:ext cx="290513" cy="2143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7" name="Rectangle 36"/>
          <p:cNvSpPr/>
          <p:nvPr/>
        </p:nvSpPr>
        <p:spPr>
          <a:xfrm>
            <a:off x="4462544" y="2136443"/>
            <a:ext cx="1138251" cy="888417"/>
          </a:xfrm>
          <a:prstGeom prst="rect">
            <a:avLst/>
          </a:prstGeom>
          <a:solidFill>
            <a:srgbClr val="FFC000">
              <a:alpha val="40000"/>
            </a:srgbClr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/>
          <p:cNvSpPr txBox="1"/>
          <p:nvPr/>
        </p:nvSpPr>
        <p:spPr>
          <a:xfrm>
            <a:off x="4600994" y="1692730"/>
            <a:ext cx="1119217" cy="36933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>
                <a:latin typeface="Helvetica Neue" charset="0"/>
                <a:ea typeface="Helvetica Neue" charset="0"/>
                <a:cs typeface="Helvetica Neue" charset="0"/>
              </a:rPr>
              <a:t>a=0, b=1</a:t>
            </a:r>
          </a:p>
        </p:txBody>
      </p:sp>
      <p:sp>
        <p:nvSpPr>
          <p:cNvPr id="39" name="Rectangle 38"/>
          <p:cNvSpPr/>
          <p:nvPr/>
        </p:nvSpPr>
        <p:spPr>
          <a:xfrm>
            <a:off x="3245872" y="2152754"/>
            <a:ext cx="1138251" cy="888417"/>
          </a:xfrm>
          <a:prstGeom prst="rect">
            <a:avLst/>
          </a:prstGeom>
          <a:solidFill>
            <a:srgbClr val="FFC000">
              <a:alpha val="40000"/>
            </a:srgbClr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/>
          <p:cNvSpPr txBox="1"/>
          <p:nvPr/>
        </p:nvSpPr>
        <p:spPr>
          <a:xfrm>
            <a:off x="2976424" y="1686943"/>
            <a:ext cx="1488549" cy="36933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>
                <a:latin typeface="Helvetica Neue" charset="0"/>
                <a:ea typeface="Helvetica Neue" charset="0"/>
                <a:cs typeface="Helvetica Neue" charset="0"/>
              </a:rPr>
              <a:t>recursion=0</a:t>
            </a:r>
          </a:p>
        </p:txBody>
      </p:sp>
      <p:sp>
        <p:nvSpPr>
          <p:cNvPr id="41" name="Rectangle 40"/>
          <p:cNvSpPr/>
          <p:nvPr/>
        </p:nvSpPr>
        <p:spPr>
          <a:xfrm>
            <a:off x="997952" y="2152754"/>
            <a:ext cx="1138251" cy="962791"/>
          </a:xfrm>
          <a:prstGeom prst="rect">
            <a:avLst/>
          </a:prstGeom>
          <a:solidFill>
            <a:srgbClr val="FFC000">
              <a:alpha val="40000"/>
            </a:srgbClr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527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Primary</a:t>
            </a:r>
            <a:r>
              <a:rPr lang="sv-SE" dirty="0"/>
              <a:t> sponsors</a:t>
            </a:r>
          </a:p>
        </p:txBody>
      </p:sp>
      <p:pic>
        <p:nvPicPr>
          <p:cNvPr id="5" name="Bildobjekt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322" y="1796136"/>
            <a:ext cx="5420412" cy="1157258"/>
          </a:xfrm>
          <a:prstGeom prst="rect">
            <a:avLst/>
          </a:prstGeom>
        </p:spPr>
      </p:pic>
      <p:pic>
        <p:nvPicPr>
          <p:cNvPr id="6" name="Bildobjekt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5158" y="3520076"/>
            <a:ext cx="1905000" cy="1533525"/>
          </a:xfrm>
          <a:prstGeom prst="rect">
            <a:avLst/>
          </a:prstGeom>
        </p:spPr>
      </p:pic>
      <p:pic>
        <p:nvPicPr>
          <p:cNvPr id="7" name="Bildobjekt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2132" y="1872595"/>
            <a:ext cx="3596325" cy="2691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83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Fibonacci series example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706329" y="6286903"/>
            <a:ext cx="98930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2016-08-27</a:t>
            </a: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771094" y="6286903"/>
            <a:ext cx="28027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Gothenburg, Sweden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9849" y="6286903"/>
            <a:ext cx="6360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#536  |  </a:t>
            </a:r>
          </a:p>
        </p:txBody>
      </p:sp>
      <p:grpSp>
        <p:nvGrpSpPr>
          <p:cNvPr id="10" name="Group 9"/>
          <p:cNvGrpSpPr>
            <a:grpSpLocks noChangeAspect="1"/>
          </p:cNvGrpSpPr>
          <p:nvPr/>
        </p:nvGrpSpPr>
        <p:grpSpPr>
          <a:xfrm>
            <a:off x="119849" y="2152182"/>
            <a:ext cx="8972800" cy="3080218"/>
            <a:chOff x="0" y="1336339"/>
            <a:chExt cx="12192000" cy="4185317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336343"/>
              <a:ext cx="12192000" cy="4185313"/>
            </a:xfrm>
            <a:prstGeom prst="rect">
              <a:avLst/>
            </a:prstGeom>
          </p:spPr>
        </p:pic>
        <p:sp>
          <p:nvSpPr>
            <p:cNvPr id="12" name="Rectangle 11"/>
            <p:cNvSpPr/>
            <p:nvPr/>
          </p:nvSpPr>
          <p:spPr>
            <a:xfrm>
              <a:off x="142875" y="1336343"/>
              <a:ext cx="857250" cy="2781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438275" y="1336342"/>
              <a:ext cx="857250" cy="2781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024188" y="1336341"/>
              <a:ext cx="857250" cy="2781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462463" y="1336340"/>
              <a:ext cx="857250" cy="2781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6329363" y="1336339"/>
              <a:ext cx="857250" cy="2781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4483895" y="2645331"/>
              <a:ext cx="857250" cy="2781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6096000" y="2631040"/>
              <a:ext cx="857250" cy="2781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7909322" y="2631040"/>
              <a:ext cx="857250" cy="2781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9474996" y="2645330"/>
              <a:ext cx="857250" cy="2781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7909322" y="4203882"/>
              <a:ext cx="857250" cy="2781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9396415" y="4203882"/>
              <a:ext cx="857250" cy="2781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10883508" y="4203882"/>
              <a:ext cx="857250" cy="2781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438274" y="1614485"/>
              <a:ext cx="290513" cy="2143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2850355" y="1614485"/>
              <a:ext cx="290513" cy="2143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4469607" y="1640786"/>
              <a:ext cx="290513" cy="2143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6088859" y="1633643"/>
              <a:ext cx="290513" cy="2143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4462463" y="3233446"/>
              <a:ext cx="290513" cy="2143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6088859" y="2939878"/>
              <a:ext cx="290513" cy="2143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7709299" y="2953735"/>
              <a:ext cx="290513" cy="2143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9329739" y="2949937"/>
              <a:ext cx="290513" cy="2143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7675236" y="4787525"/>
              <a:ext cx="290513" cy="2143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9251158" y="4482027"/>
              <a:ext cx="290513" cy="2143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10883508" y="4496315"/>
              <a:ext cx="290513" cy="2143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1" name="Rectangle 40"/>
          <p:cNvSpPr/>
          <p:nvPr/>
        </p:nvSpPr>
        <p:spPr>
          <a:xfrm>
            <a:off x="997952" y="2152754"/>
            <a:ext cx="1138251" cy="962791"/>
          </a:xfrm>
          <a:prstGeom prst="rect">
            <a:avLst/>
          </a:prstGeom>
          <a:solidFill>
            <a:srgbClr val="FFC000">
              <a:alpha val="40000"/>
            </a:srgbClr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6902024" y="3158422"/>
            <a:ext cx="1017767" cy="962791"/>
          </a:xfrm>
          <a:prstGeom prst="rect">
            <a:avLst/>
          </a:prstGeom>
          <a:solidFill>
            <a:srgbClr val="FFC000">
              <a:alpha val="40000"/>
            </a:srgbClr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Curved Connector 41"/>
          <p:cNvCxnSpPr>
            <a:stCxn id="41" idx="2"/>
            <a:endCxn id="43" idx="2"/>
          </p:cNvCxnSpPr>
          <p:nvPr/>
        </p:nvCxnSpPr>
        <p:spPr>
          <a:xfrm rot="16200000" flipH="1">
            <a:off x="3986159" y="696464"/>
            <a:ext cx="1005668" cy="5843830"/>
          </a:xfrm>
          <a:prstGeom prst="curvedConnector3">
            <a:avLst>
              <a:gd name="adj1" fmla="val 122731"/>
            </a:avLst>
          </a:prstGeom>
          <a:ln w="101600">
            <a:solidFill>
              <a:schemeClr val="accent2"/>
            </a:solidFill>
            <a:miter lim="800000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/>
          <p:cNvSpPr/>
          <p:nvPr/>
        </p:nvSpPr>
        <p:spPr>
          <a:xfrm>
            <a:off x="119848" y="2152754"/>
            <a:ext cx="796395" cy="962791"/>
          </a:xfrm>
          <a:prstGeom prst="rect">
            <a:avLst/>
          </a:prstGeom>
          <a:solidFill>
            <a:srgbClr val="FFC000">
              <a:alpha val="40000"/>
            </a:srgbClr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197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Fibonacci series example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706329" y="6286903"/>
            <a:ext cx="98930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2016-08-27</a:t>
            </a: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771094" y="6286903"/>
            <a:ext cx="28027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Gothenburg, Sweden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9849" y="6286903"/>
            <a:ext cx="6360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#536  |  </a:t>
            </a:r>
          </a:p>
        </p:txBody>
      </p:sp>
      <p:grpSp>
        <p:nvGrpSpPr>
          <p:cNvPr id="10" name="Group 9"/>
          <p:cNvGrpSpPr>
            <a:grpSpLocks noChangeAspect="1"/>
          </p:cNvGrpSpPr>
          <p:nvPr/>
        </p:nvGrpSpPr>
        <p:grpSpPr>
          <a:xfrm>
            <a:off x="119849" y="2152182"/>
            <a:ext cx="8972800" cy="3080218"/>
            <a:chOff x="0" y="1336339"/>
            <a:chExt cx="12192000" cy="4185317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336343"/>
              <a:ext cx="12192000" cy="4185313"/>
            </a:xfrm>
            <a:prstGeom prst="rect">
              <a:avLst/>
            </a:prstGeom>
          </p:spPr>
        </p:pic>
        <p:sp>
          <p:nvSpPr>
            <p:cNvPr id="12" name="Rectangle 11"/>
            <p:cNvSpPr/>
            <p:nvPr/>
          </p:nvSpPr>
          <p:spPr>
            <a:xfrm>
              <a:off x="142875" y="1336343"/>
              <a:ext cx="857250" cy="2781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438275" y="1336342"/>
              <a:ext cx="857250" cy="2781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024188" y="1336341"/>
              <a:ext cx="857250" cy="2781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462463" y="1336340"/>
              <a:ext cx="857250" cy="2781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6329363" y="1336339"/>
              <a:ext cx="857250" cy="2781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4483895" y="2645331"/>
              <a:ext cx="857250" cy="2781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6096000" y="2631040"/>
              <a:ext cx="857250" cy="2781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7909322" y="2631040"/>
              <a:ext cx="857250" cy="2781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9474996" y="2645330"/>
              <a:ext cx="857250" cy="2781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7909322" y="4203882"/>
              <a:ext cx="857250" cy="2781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9396415" y="4203882"/>
              <a:ext cx="857250" cy="2781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10883508" y="4203882"/>
              <a:ext cx="857250" cy="2781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438274" y="1614485"/>
              <a:ext cx="290513" cy="2143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2850355" y="1614485"/>
              <a:ext cx="290513" cy="2143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4469607" y="1640786"/>
              <a:ext cx="290513" cy="2143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6088859" y="1633643"/>
              <a:ext cx="290513" cy="2143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4462463" y="3233446"/>
              <a:ext cx="290513" cy="2143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6088859" y="2939878"/>
              <a:ext cx="290513" cy="2143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7709299" y="2953735"/>
              <a:ext cx="290513" cy="2143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9329739" y="2949937"/>
              <a:ext cx="290513" cy="2143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7675236" y="4787525"/>
              <a:ext cx="290513" cy="2143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9251158" y="4482027"/>
              <a:ext cx="290513" cy="2143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10883508" y="4496315"/>
              <a:ext cx="290513" cy="2143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7" name="Rectangle 36"/>
          <p:cNvSpPr/>
          <p:nvPr/>
        </p:nvSpPr>
        <p:spPr>
          <a:xfrm>
            <a:off x="5617444" y="3158422"/>
            <a:ext cx="1164356" cy="962791"/>
          </a:xfrm>
          <a:prstGeom prst="rect">
            <a:avLst/>
          </a:prstGeom>
          <a:solidFill>
            <a:srgbClr val="FFC000">
              <a:alpha val="40000"/>
            </a:srgbClr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/>
          <p:cNvSpPr txBox="1"/>
          <p:nvPr/>
        </p:nvSpPr>
        <p:spPr>
          <a:xfrm>
            <a:off x="5602176" y="2725959"/>
            <a:ext cx="2664191" cy="36933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>
                <a:latin typeface="Helvetica Neue" charset="0"/>
                <a:ea typeface="Helvetica Neue" charset="0"/>
                <a:cs typeface="Helvetica Neue" charset="0"/>
              </a:rPr>
              <a:t>recursion=recursion+1</a:t>
            </a:r>
          </a:p>
        </p:txBody>
      </p:sp>
    </p:spTree>
    <p:extLst>
      <p:ext uri="{BB962C8B-B14F-4D97-AF65-F5344CB8AC3E}">
        <p14:creationId xmlns:p14="http://schemas.microsoft.com/office/powerpoint/2010/main" val="103192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Fibonacci series example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706329" y="6286903"/>
            <a:ext cx="98930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2016-08-27</a:t>
            </a: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771094" y="6286903"/>
            <a:ext cx="28027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Gothenburg, Sweden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9849" y="6286903"/>
            <a:ext cx="6360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#536  |  </a:t>
            </a:r>
          </a:p>
        </p:txBody>
      </p:sp>
      <p:grpSp>
        <p:nvGrpSpPr>
          <p:cNvPr id="10" name="Group 9"/>
          <p:cNvGrpSpPr>
            <a:grpSpLocks noChangeAspect="1"/>
          </p:cNvGrpSpPr>
          <p:nvPr/>
        </p:nvGrpSpPr>
        <p:grpSpPr>
          <a:xfrm>
            <a:off x="119849" y="2152182"/>
            <a:ext cx="8972800" cy="3080218"/>
            <a:chOff x="0" y="1336339"/>
            <a:chExt cx="12192000" cy="4185317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336343"/>
              <a:ext cx="12192000" cy="4185313"/>
            </a:xfrm>
            <a:prstGeom prst="rect">
              <a:avLst/>
            </a:prstGeom>
          </p:spPr>
        </p:pic>
        <p:sp>
          <p:nvSpPr>
            <p:cNvPr id="12" name="Rectangle 11"/>
            <p:cNvSpPr/>
            <p:nvPr/>
          </p:nvSpPr>
          <p:spPr>
            <a:xfrm>
              <a:off x="142875" y="1336343"/>
              <a:ext cx="857250" cy="2781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438275" y="1336342"/>
              <a:ext cx="857250" cy="2781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024188" y="1336341"/>
              <a:ext cx="857250" cy="2781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462463" y="1336340"/>
              <a:ext cx="857250" cy="2781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6329363" y="1336339"/>
              <a:ext cx="857250" cy="2781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4483895" y="2645331"/>
              <a:ext cx="857250" cy="2781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6096000" y="2631040"/>
              <a:ext cx="857250" cy="2781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7909322" y="2631040"/>
              <a:ext cx="857250" cy="2781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9474996" y="2645330"/>
              <a:ext cx="857250" cy="2781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7909322" y="4203882"/>
              <a:ext cx="857250" cy="2781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9396415" y="4203882"/>
              <a:ext cx="857250" cy="2781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10883508" y="4203882"/>
              <a:ext cx="857250" cy="2781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438274" y="1614485"/>
              <a:ext cx="290513" cy="2143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2850355" y="1614485"/>
              <a:ext cx="290513" cy="2143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4469607" y="1640786"/>
              <a:ext cx="290513" cy="2143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6088859" y="1633643"/>
              <a:ext cx="290513" cy="2143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4462463" y="3233446"/>
              <a:ext cx="290513" cy="2143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6088859" y="2939878"/>
              <a:ext cx="290513" cy="2143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7709299" y="2953735"/>
              <a:ext cx="290513" cy="2143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9329739" y="2949937"/>
              <a:ext cx="290513" cy="2143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7675236" y="4787525"/>
              <a:ext cx="290513" cy="2143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9251158" y="4482027"/>
              <a:ext cx="290513" cy="2143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10883508" y="4496315"/>
              <a:ext cx="290513" cy="2143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4155602" y="4175219"/>
            <a:ext cx="1154483" cy="36933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>
                <a:latin typeface="Helvetica Neue" charset="0"/>
                <a:ea typeface="Helvetica Neue" charset="0"/>
                <a:cs typeface="Helvetica Neue" charset="0"/>
              </a:rPr>
              <a:t>Do this...</a:t>
            </a:r>
          </a:p>
        </p:txBody>
      </p:sp>
      <p:sp>
        <p:nvSpPr>
          <p:cNvPr id="39" name="Rectangle 38"/>
          <p:cNvSpPr/>
          <p:nvPr/>
        </p:nvSpPr>
        <p:spPr>
          <a:xfrm>
            <a:off x="4572076" y="3158422"/>
            <a:ext cx="913747" cy="962791"/>
          </a:xfrm>
          <a:prstGeom prst="rect">
            <a:avLst/>
          </a:prstGeom>
          <a:solidFill>
            <a:srgbClr val="FFC000">
              <a:alpha val="40000"/>
            </a:srgbClr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90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Fibonacci series example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706329" y="6286903"/>
            <a:ext cx="98930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2016-08-27</a:t>
            </a: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771094" y="6286903"/>
            <a:ext cx="28027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Gothenburg, Sweden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9849" y="6286903"/>
            <a:ext cx="6360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#536  |  </a:t>
            </a:r>
          </a:p>
        </p:txBody>
      </p:sp>
      <p:grpSp>
        <p:nvGrpSpPr>
          <p:cNvPr id="10" name="Group 9"/>
          <p:cNvGrpSpPr>
            <a:grpSpLocks noChangeAspect="1"/>
          </p:cNvGrpSpPr>
          <p:nvPr/>
        </p:nvGrpSpPr>
        <p:grpSpPr>
          <a:xfrm>
            <a:off x="119849" y="2152182"/>
            <a:ext cx="8972800" cy="3080218"/>
            <a:chOff x="0" y="1336339"/>
            <a:chExt cx="12192000" cy="4185317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336343"/>
              <a:ext cx="12192000" cy="4185313"/>
            </a:xfrm>
            <a:prstGeom prst="rect">
              <a:avLst/>
            </a:prstGeom>
          </p:spPr>
        </p:pic>
        <p:sp>
          <p:nvSpPr>
            <p:cNvPr id="12" name="Rectangle 11"/>
            <p:cNvSpPr/>
            <p:nvPr/>
          </p:nvSpPr>
          <p:spPr>
            <a:xfrm>
              <a:off x="142875" y="1336343"/>
              <a:ext cx="857250" cy="2781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438275" y="1336342"/>
              <a:ext cx="857250" cy="2781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024188" y="1336341"/>
              <a:ext cx="857250" cy="2781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462463" y="1336340"/>
              <a:ext cx="857250" cy="2781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6329363" y="1336339"/>
              <a:ext cx="857250" cy="2781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4483895" y="2645331"/>
              <a:ext cx="857250" cy="2781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6096000" y="2631040"/>
              <a:ext cx="857250" cy="2781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7909322" y="2631040"/>
              <a:ext cx="857250" cy="2781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9474996" y="2645330"/>
              <a:ext cx="857250" cy="2781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7909322" y="4203882"/>
              <a:ext cx="857250" cy="2781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9396415" y="4203882"/>
              <a:ext cx="857250" cy="2781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10883508" y="4203882"/>
              <a:ext cx="857250" cy="2781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438274" y="1614485"/>
              <a:ext cx="290513" cy="2143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2850355" y="1614485"/>
              <a:ext cx="290513" cy="2143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4469607" y="1640786"/>
              <a:ext cx="290513" cy="2143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6088859" y="1633643"/>
              <a:ext cx="290513" cy="2143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4462463" y="3233446"/>
              <a:ext cx="290513" cy="2143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6088859" y="2939878"/>
              <a:ext cx="290513" cy="2143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7709299" y="2953735"/>
              <a:ext cx="290513" cy="2143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9329739" y="2949937"/>
              <a:ext cx="290513" cy="2143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7675236" y="4787525"/>
              <a:ext cx="290513" cy="2143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9251158" y="4482027"/>
              <a:ext cx="290513" cy="2143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10883508" y="4496315"/>
              <a:ext cx="290513" cy="2143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4155602" y="4175219"/>
            <a:ext cx="1154483" cy="36933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>
                <a:latin typeface="Helvetica Neue" charset="0"/>
                <a:ea typeface="Helvetica Neue" charset="0"/>
                <a:cs typeface="Helvetica Neue" charset="0"/>
              </a:rPr>
              <a:t>Do this...</a:t>
            </a:r>
          </a:p>
        </p:txBody>
      </p:sp>
      <p:sp>
        <p:nvSpPr>
          <p:cNvPr id="39" name="Rectangle 38"/>
          <p:cNvSpPr/>
          <p:nvPr/>
        </p:nvSpPr>
        <p:spPr>
          <a:xfrm>
            <a:off x="4572076" y="3158422"/>
            <a:ext cx="913747" cy="962791"/>
          </a:xfrm>
          <a:prstGeom prst="rect">
            <a:avLst/>
          </a:prstGeom>
          <a:solidFill>
            <a:srgbClr val="FFC000">
              <a:alpha val="40000"/>
            </a:srgbClr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6337868" y="5316324"/>
            <a:ext cx="2656496" cy="36933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>
                <a:latin typeface="Helvetica Neue" charset="0"/>
                <a:ea typeface="Helvetica Neue" charset="0"/>
                <a:cs typeface="Helvetica Neue" charset="0"/>
              </a:rPr>
              <a:t>WHERE a&lt;100 000 000</a:t>
            </a:r>
          </a:p>
        </p:txBody>
      </p:sp>
      <p:sp>
        <p:nvSpPr>
          <p:cNvPr id="40" name="Rectangle 39"/>
          <p:cNvSpPr/>
          <p:nvPr/>
        </p:nvSpPr>
        <p:spPr>
          <a:xfrm>
            <a:off x="6928313" y="4289084"/>
            <a:ext cx="913747" cy="962791"/>
          </a:xfrm>
          <a:prstGeom prst="rect">
            <a:avLst/>
          </a:prstGeom>
          <a:solidFill>
            <a:srgbClr val="FFC000">
              <a:alpha val="40000"/>
            </a:srgbClr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832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Fibonacci series example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706329" y="6286903"/>
            <a:ext cx="98930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2016-08-27</a:t>
            </a: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771094" y="6286903"/>
            <a:ext cx="28027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Gothenburg, Sweden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9849" y="6286903"/>
            <a:ext cx="6360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#536  |  </a:t>
            </a:r>
          </a:p>
        </p:txBody>
      </p:sp>
      <p:grpSp>
        <p:nvGrpSpPr>
          <p:cNvPr id="10" name="Group 9"/>
          <p:cNvGrpSpPr>
            <a:grpSpLocks noChangeAspect="1"/>
          </p:cNvGrpSpPr>
          <p:nvPr/>
        </p:nvGrpSpPr>
        <p:grpSpPr>
          <a:xfrm>
            <a:off x="119849" y="2152182"/>
            <a:ext cx="8972800" cy="3080218"/>
            <a:chOff x="0" y="1336339"/>
            <a:chExt cx="12192000" cy="4185317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336343"/>
              <a:ext cx="12192000" cy="4185313"/>
            </a:xfrm>
            <a:prstGeom prst="rect">
              <a:avLst/>
            </a:prstGeom>
          </p:spPr>
        </p:pic>
        <p:sp>
          <p:nvSpPr>
            <p:cNvPr id="12" name="Rectangle 11"/>
            <p:cNvSpPr/>
            <p:nvPr/>
          </p:nvSpPr>
          <p:spPr>
            <a:xfrm>
              <a:off x="142875" y="1336343"/>
              <a:ext cx="857250" cy="2781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438275" y="1336342"/>
              <a:ext cx="857250" cy="2781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024188" y="1336341"/>
              <a:ext cx="857250" cy="2781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462463" y="1336340"/>
              <a:ext cx="857250" cy="2781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6329363" y="1336339"/>
              <a:ext cx="857250" cy="2781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4483895" y="2645331"/>
              <a:ext cx="857250" cy="2781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6096000" y="2631040"/>
              <a:ext cx="857250" cy="2781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7909322" y="2631040"/>
              <a:ext cx="857250" cy="2781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9474996" y="2645330"/>
              <a:ext cx="857250" cy="2781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7909322" y="4203882"/>
              <a:ext cx="857250" cy="2781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9396415" y="4203882"/>
              <a:ext cx="857250" cy="2781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10883508" y="4203882"/>
              <a:ext cx="857250" cy="2781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438274" y="1614485"/>
              <a:ext cx="290513" cy="2143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2850355" y="1614485"/>
              <a:ext cx="290513" cy="2143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4469607" y="1640786"/>
              <a:ext cx="290513" cy="2143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6088859" y="1633643"/>
              <a:ext cx="290513" cy="2143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4462463" y="3233446"/>
              <a:ext cx="290513" cy="2143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6088859" y="2939878"/>
              <a:ext cx="290513" cy="2143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7709299" y="2953735"/>
              <a:ext cx="290513" cy="2143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9329739" y="2949937"/>
              <a:ext cx="290513" cy="2143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7675236" y="4787525"/>
              <a:ext cx="290513" cy="2143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9251158" y="4482027"/>
              <a:ext cx="290513" cy="2143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10883508" y="4496315"/>
              <a:ext cx="290513" cy="2143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4155602" y="4175219"/>
            <a:ext cx="1154483" cy="36933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>
                <a:latin typeface="Helvetica Neue" charset="0"/>
                <a:ea typeface="Helvetica Neue" charset="0"/>
                <a:cs typeface="Helvetica Neue" charset="0"/>
              </a:rPr>
              <a:t>Do this...</a:t>
            </a:r>
          </a:p>
        </p:txBody>
      </p:sp>
      <p:sp>
        <p:nvSpPr>
          <p:cNvPr id="39" name="Rectangle 38"/>
          <p:cNvSpPr/>
          <p:nvPr/>
        </p:nvSpPr>
        <p:spPr>
          <a:xfrm>
            <a:off x="4572076" y="3158422"/>
            <a:ext cx="913747" cy="962791"/>
          </a:xfrm>
          <a:prstGeom prst="rect">
            <a:avLst/>
          </a:prstGeom>
          <a:solidFill>
            <a:srgbClr val="FFC000">
              <a:alpha val="40000"/>
            </a:srgbClr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5310085" y="5312728"/>
            <a:ext cx="1479892" cy="36933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>
                <a:latin typeface="Helvetica Neue" charset="0"/>
                <a:ea typeface="Helvetica Neue" charset="0"/>
                <a:cs typeface="Helvetica Neue" charset="0"/>
              </a:rPr>
              <a:t>a=b,  b=a+b</a:t>
            </a:r>
          </a:p>
        </p:txBody>
      </p:sp>
      <p:sp>
        <p:nvSpPr>
          <p:cNvPr id="41" name="Rectangle 40"/>
          <p:cNvSpPr/>
          <p:nvPr/>
        </p:nvSpPr>
        <p:spPr>
          <a:xfrm>
            <a:off x="5666720" y="4289084"/>
            <a:ext cx="1097399" cy="962791"/>
          </a:xfrm>
          <a:prstGeom prst="rect">
            <a:avLst/>
          </a:prstGeom>
          <a:solidFill>
            <a:srgbClr val="FFC000">
              <a:alpha val="40000"/>
            </a:srgbClr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579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Fibonacci series example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706329" y="6286903"/>
            <a:ext cx="98930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2016-08-27</a:t>
            </a: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771094" y="6286903"/>
            <a:ext cx="28027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Gothenburg, Sweden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9849" y="6286903"/>
            <a:ext cx="6360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#536  |  </a:t>
            </a:r>
          </a:p>
        </p:txBody>
      </p:sp>
      <p:grpSp>
        <p:nvGrpSpPr>
          <p:cNvPr id="10" name="Group 9"/>
          <p:cNvGrpSpPr>
            <a:grpSpLocks noChangeAspect="1"/>
          </p:cNvGrpSpPr>
          <p:nvPr/>
        </p:nvGrpSpPr>
        <p:grpSpPr>
          <a:xfrm>
            <a:off x="119849" y="2152182"/>
            <a:ext cx="8972800" cy="3080218"/>
            <a:chOff x="0" y="1336339"/>
            <a:chExt cx="12192000" cy="4185317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336343"/>
              <a:ext cx="12192000" cy="4185313"/>
            </a:xfrm>
            <a:prstGeom prst="rect">
              <a:avLst/>
            </a:prstGeom>
          </p:spPr>
        </p:pic>
        <p:sp>
          <p:nvSpPr>
            <p:cNvPr id="12" name="Rectangle 11"/>
            <p:cNvSpPr/>
            <p:nvPr/>
          </p:nvSpPr>
          <p:spPr>
            <a:xfrm>
              <a:off x="142875" y="1336343"/>
              <a:ext cx="857250" cy="2781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438275" y="1336342"/>
              <a:ext cx="857250" cy="2781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024188" y="1336341"/>
              <a:ext cx="857250" cy="2781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462463" y="1336340"/>
              <a:ext cx="857250" cy="2781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6329363" y="1336339"/>
              <a:ext cx="857250" cy="2781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4483895" y="2645331"/>
              <a:ext cx="857250" cy="2781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6096000" y="2631040"/>
              <a:ext cx="857250" cy="2781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7909322" y="2631040"/>
              <a:ext cx="857250" cy="2781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9474996" y="2645330"/>
              <a:ext cx="857250" cy="2781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7909322" y="4203882"/>
              <a:ext cx="857250" cy="2781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9396415" y="4203882"/>
              <a:ext cx="857250" cy="2781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10883508" y="4203882"/>
              <a:ext cx="857250" cy="2781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438274" y="1614485"/>
              <a:ext cx="290513" cy="2143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2850355" y="1614485"/>
              <a:ext cx="290513" cy="2143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4469607" y="1640786"/>
              <a:ext cx="290513" cy="2143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6088859" y="1633643"/>
              <a:ext cx="290513" cy="2143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4462463" y="3233446"/>
              <a:ext cx="290513" cy="2143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6088859" y="2939878"/>
              <a:ext cx="290513" cy="2143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7709299" y="2953735"/>
              <a:ext cx="290513" cy="2143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9329739" y="2949937"/>
              <a:ext cx="290513" cy="2143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7675236" y="4787525"/>
              <a:ext cx="290513" cy="2143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9251158" y="4482027"/>
              <a:ext cx="290513" cy="2143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10883508" y="4496315"/>
              <a:ext cx="290513" cy="2143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2921888" y="4186684"/>
            <a:ext cx="2060821" cy="36933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>
                <a:latin typeface="Helvetica Neue" charset="0"/>
                <a:ea typeface="Helvetica Neue" charset="0"/>
                <a:cs typeface="Helvetica Neue" charset="0"/>
              </a:rPr>
              <a:t>recursions&lt;100 ?</a:t>
            </a:r>
            <a:endParaRPr lang="en-US" b="1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3302134" y="3158422"/>
            <a:ext cx="1097399" cy="962791"/>
          </a:xfrm>
          <a:prstGeom prst="rect">
            <a:avLst/>
          </a:prstGeom>
          <a:solidFill>
            <a:srgbClr val="FFC000">
              <a:alpha val="40000"/>
            </a:srgbClr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/>
          <p:cNvSpPr txBox="1"/>
          <p:nvPr/>
        </p:nvSpPr>
        <p:spPr>
          <a:xfrm>
            <a:off x="1241313" y="5203495"/>
            <a:ext cx="2606163" cy="36933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If not, crash and burn.</a:t>
            </a:r>
            <a:endParaRPr lang="en-US" b="1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cxnSp>
        <p:nvCxnSpPr>
          <p:cNvPr id="42" name="Curved Connector 41"/>
          <p:cNvCxnSpPr>
            <a:stCxn id="37" idx="2"/>
            <a:endCxn id="40" idx="0"/>
          </p:cNvCxnSpPr>
          <p:nvPr/>
        </p:nvCxnSpPr>
        <p:spPr>
          <a:xfrm rot="5400000">
            <a:off x="2924608" y="4175803"/>
            <a:ext cx="647479" cy="1407904"/>
          </a:xfrm>
          <a:prstGeom prst="curvedConnector3">
            <a:avLst>
              <a:gd name="adj1" fmla="val 50000"/>
            </a:avLst>
          </a:prstGeom>
          <a:ln w="101600">
            <a:solidFill>
              <a:schemeClr val="accent2"/>
            </a:solidFill>
            <a:miter lim="800000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4272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Fibonacci series example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706329" y="6286903"/>
            <a:ext cx="98930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2016-08-27</a:t>
            </a: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771094" y="6286903"/>
            <a:ext cx="28027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Gothenburg, Sweden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9849" y="6286903"/>
            <a:ext cx="6360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#536  |  </a:t>
            </a:r>
          </a:p>
        </p:txBody>
      </p:sp>
      <p:grpSp>
        <p:nvGrpSpPr>
          <p:cNvPr id="10" name="Group 9"/>
          <p:cNvGrpSpPr>
            <a:grpSpLocks noChangeAspect="1"/>
          </p:cNvGrpSpPr>
          <p:nvPr/>
        </p:nvGrpSpPr>
        <p:grpSpPr>
          <a:xfrm>
            <a:off x="119849" y="2152182"/>
            <a:ext cx="8972800" cy="3080218"/>
            <a:chOff x="0" y="1336339"/>
            <a:chExt cx="12192000" cy="4185317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336343"/>
              <a:ext cx="12192000" cy="4185313"/>
            </a:xfrm>
            <a:prstGeom prst="rect">
              <a:avLst/>
            </a:prstGeom>
          </p:spPr>
        </p:pic>
        <p:sp>
          <p:nvSpPr>
            <p:cNvPr id="12" name="Rectangle 11"/>
            <p:cNvSpPr/>
            <p:nvPr/>
          </p:nvSpPr>
          <p:spPr>
            <a:xfrm>
              <a:off x="142875" y="1336343"/>
              <a:ext cx="857250" cy="2781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438275" y="1336342"/>
              <a:ext cx="857250" cy="2781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024188" y="1336341"/>
              <a:ext cx="857250" cy="2781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462463" y="1336340"/>
              <a:ext cx="857250" cy="2781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6329363" y="1336339"/>
              <a:ext cx="857250" cy="2781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4483895" y="2645331"/>
              <a:ext cx="857250" cy="2781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6096000" y="2631040"/>
              <a:ext cx="857250" cy="2781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7909322" y="2631040"/>
              <a:ext cx="857250" cy="2781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9474996" y="2645330"/>
              <a:ext cx="857250" cy="2781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7909322" y="4203882"/>
              <a:ext cx="857250" cy="2781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9396415" y="4203882"/>
              <a:ext cx="857250" cy="2781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10883508" y="4203882"/>
              <a:ext cx="857250" cy="2781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438274" y="1614485"/>
              <a:ext cx="290513" cy="2143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2850355" y="1614485"/>
              <a:ext cx="290513" cy="2143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4469607" y="1640786"/>
              <a:ext cx="290513" cy="2143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6088859" y="1633643"/>
              <a:ext cx="290513" cy="2143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4462463" y="3233446"/>
              <a:ext cx="290513" cy="2143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6088859" y="2939878"/>
              <a:ext cx="290513" cy="2143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7709299" y="2953735"/>
              <a:ext cx="290513" cy="2143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9329739" y="2949937"/>
              <a:ext cx="290513" cy="2143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7675236" y="4787525"/>
              <a:ext cx="290513" cy="2143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9251158" y="4482027"/>
              <a:ext cx="290513" cy="2143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10883508" y="4496315"/>
              <a:ext cx="290513" cy="2143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8" name="Rectangle 37"/>
          <p:cNvSpPr/>
          <p:nvPr/>
        </p:nvSpPr>
        <p:spPr>
          <a:xfrm>
            <a:off x="997952" y="2152754"/>
            <a:ext cx="1138251" cy="962791"/>
          </a:xfrm>
          <a:prstGeom prst="rect">
            <a:avLst/>
          </a:prstGeom>
          <a:solidFill>
            <a:srgbClr val="FFC000">
              <a:alpha val="40000"/>
            </a:srgbClr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615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Fibonacci series example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706329" y="6286903"/>
            <a:ext cx="98930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2016-08-27</a:t>
            </a: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771094" y="6286903"/>
            <a:ext cx="28027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Gothenburg, Sweden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9849" y="6286903"/>
            <a:ext cx="6360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#536  |  </a:t>
            </a:r>
          </a:p>
        </p:txBody>
      </p:sp>
      <p:grpSp>
        <p:nvGrpSpPr>
          <p:cNvPr id="10" name="Group 9"/>
          <p:cNvGrpSpPr>
            <a:grpSpLocks noChangeAspect="1"/>
          </p:cNvGrpSpPr>
          <p:nvPr/>
        </p:nvGrpSpPr>
        <p:grpSpPr>
          <a:xfrm>
            <a:off x="119849" y="2152182"/>
            <a:ext cx="8972800" cy="3080218"/>
            <a:chOff x="0" y="1336339"/>
            <a:chExt cx="12192000" cy="4185317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336343"/>
              <a:ext cx="12192000" cy="4185313"/>
            </a:xfrm>
            <a:prstGeom prst="rect">
              <a:avLst/>
            </a:prstGeom>
          </p:spPr>
        </p:pic>
        <p:sp>
          <p:nvSpPr>
            <p:cNvPr id="12" name="Rectangle 11"/>
            <p:cNvSpPr/>
            <p:nvPr/>
          </p:nvSpPr>
          <p:spPr>
            <a:xfrm>
              <a:off x="142875" y="1336343"/>
              <a:ext cx="857250" cy="2781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438275" y="1336342"/>
              <a:ext cx="857250" cy="2781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024188" y="1336341"/>
              <a:ext cx="857250" cy="2781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462463" y="1336340"/>
              <a:ext cx="857250" cy="2781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6329363" y="1336339"/>
              <a:ext cx="857250" cy="2781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4483895" y="2645331"/>
              <a:ext cx="857250" cy="2781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6096000" y="2631040"/>
              <a:ext cx="857250" cy="2781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7909322" y="2631040"/>
              <a:ext cx="857250" cy="2781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9474996" y="2645330"/>
              <a:ext cx="857250" cy="2781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7909322" y="4203882"/>
              <a:ext cx="857250" cy="2781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9396415" y="4203882"/>
              <a:ext cx="857250" cy="2781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10883508" y="4203882"/>
              <a:ext cx="857250" cy="2781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438274" y="1614485"/>
              <a:ext cx="290513" cy="2143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2850355" y="1614485"/>
              <a:ext cx="290513" cy="2143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4469607" y="1640786"/>
              <a:ext cx="290513" cy="2143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6088859" y="1633643"/>
              <a:ext cx="290513" cy="2143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4462463" y="3233446"/>
              <a:ext cx="290513" cy="2143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6088859" y="2939878"/>
              <a:ext cx="290513" cy="2143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7709299" y="2953735"/>
              <a:ext cx="290513" cy="2143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9329739" y="2949937"/>
              <a:ext cx="290513" cy="2143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7675236" y="4787525"/>
              <a:ext cx="290513" cy="2143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9251158" y="4482027"/>
              <a:ext cx="290513" cy="2143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10883508" y="4496315"/>
              <a:ext cx="290513" cy="2143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1" name="Rectangle 40"/>
          <p:cNvSpPr/>
          <p:nvPr/>
        </p:nvSpPr>
        <p:spPr>
          <a:xfrm>
            <a:off x="997952" y="2152754"/>
            <a:ext cx="1138251" cy="962791"/>
          </a:xfrm>
          <a:prstGeom prst="rect">
            <a:avLst/>
          </a:prstGeom>
          <a:solidFill>
            <a:srgbClr val="FFC000">
              <a:alpha val="40000"/>
            </a:srgbClr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6902024" y="3158422"/>
            <a:ext cx="1017767" cy="962791"/>
          </a:xfrm>
          <a:prstGeom prst="rect">
            <a:avLst/>
          </a:prstGeom>
          <a:solidFill>
            <a:srgbClr val="FFC000">
              <a:alpha val="40000"/>
            </a:srgbClr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Curved Connector 41"/>
          <p:cNvCxnSpPr>
            <a:stCxn id="41" idx="2"/>
            <a:endCxn id="43" idx="2"/>
          </p:cNvCxnSpPr>
          <p:nvPr/>
        </p:nvCxnSpPr>
        <p:spPr>
          <a:xfrm rot="16200000" flipH="1">
            <a:off x="3986159" y="696464"/>
            <a:ext cx="1005668" cy="5843830"/>
          </a:xfrm>
          <a:prstGeom prst="curvedConnector3">
            <a:avLst>
              <a:gd name="adj1" fmla="val 122731"/>
            </a:avLst>
          </a:prstGeom>
          <a:ln w="101600">
            <a:solidFill>
              <a:schemeClr val="accent2"/>
            </a:solidFill>
            <a:miter lim="800000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/>
          <p:cNvSpPr/>
          <p:nvPr/>
        </p:nvSpPr>
        <p:spPr>
          <a:xfrm>
            <a:off x="119848" y="2152754"/>
            <a:ext cx="796395" cy="962791"/>
          </a:xfrm>
          <a:prstGeom prst="rect">
            <a:avLst/>
          </a:prstGeom>
          <a:solidFill>
            <a:srgbClr val="FFC000">
              <a:alpha val="40000"/>
            </a:srgbClr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6928313" y="2726738"/>
            <a:ext cx="1754648" cy="36933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>
                <a:latin typeface="Helvetica Neue" charset="0"/>
                <a:ea typeface="Helvetica Neue" charset="0"/>
                <a:cs typeface="Helvetica Neue" charset="0"/>
              </a:rPr>
              <a:t>rinse, repeat...</a:t>
            </a:r>
            <a:endParaRPr lang="en-US" b="1"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0242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need to go deeper: Exploring CTEs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can we do with recursive CTEs?</a:t>
            </a:r>
          </a:p>
          <a:p>
            <a:pPr lvl="1"/>
            <a:r>
              <a:rPr lang="en-US" dirty="0"/>
              <a:t>Number series</a:t>
            </a:r>
          </a:p>
          <a:p>
            <a:pPr lvl="1"/>
            <a:r>
              <a:rPr lang="en-US" dirty="0"/>
              <a:t>String parsing (like split/merge)</a:t>
            </a:r>
          </a:p>
          <a:p>
            <a:pPr lvl="1"/>
            <a:r>
              <a:rPr lang="en-US" dirty="0"/>
              <a:t>Hierarchies</a:t>
            </a:r>
          </a:p>
          <a:p>
            <a:pPr lvl="1"/>
            <a:r>
              <a:rPr lang="en-US" dirty="0"/>
              <a:t>Dependency trees</a:t>
            </a:r>
          </a:p>
          <a:p>
            <a:pPr lvl="1"/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706329" y="6286903"/>
            <a:ext cx="98930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2016-08-27</a:t>
            </a: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771094" y="6286903"/>
            <a:ext cx="28027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Gothenburg, Sweden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9849" y="6286903"/>
            <a:ext cx="6360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#536  |  </a:t>
            </a:r>
          </a:p>
        </p:txBody>
      </p:sp>
    </p:spTree>
    <p:extLst>
      <p:ext uri="{BB962C8B-B14F-4D97-AF65-F5344CB8AC3E}">
        <p14:creationId xmlns:p14="http://schemas.microsoft.com/office/powerpoint/2010/main" val="1827722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need to go deeper: Exploring CTEs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706329" y="6286903"/>
            <a:ext cx="98930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2016-08-27</a:t>
            </a: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771094" y="6286903"/>
            <a:ext cx="28027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Gothenburg, Sweden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9849" y="6286903"/>
            <a:ext cx="6360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#536  |  </a:t>
            </a:r>
          </a:p>
        </p:txBody>
      </p:sp>
      <p:pic>
        <p:nvPicPr>
          <p:cNvPr id="2050" name="Picture 2" descr="EEP CALM AND DEMO 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92" r="19892" b="12265"/>
          <a:stretch/>
        </p:blipFill>
        <p:spPr bwMode="auto">
          <a:xfrm>
            <a:off x="2946400" y="1633538"/>
            <a:ext cx="3048000" cy="4144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457200" y="5409168"/>
            <a:ext cx="1492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chemeClr val="accent2"/>
                </a:solidFill>
              </a:rPr>
              <a:t>Script 05-09</a:t>
            </a:r>
          </a:p>
        </p:txBody>
      </p:sp>
    </p:spTree>
    <p:extLst>
      <p:ext uri="{BB962C8B-B14F-4D97-AF65-F5344CB8AC3E}">
        <p14:creationId xmlns:p14="http://schemas.microsoft.com/office/powerpoint/2010/main" val="641779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others…</a:t>
            </a:r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711724" y="6286903"/>
            <a:ext cx="983911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100">
                <a:solidFill>
                  <a:srgbClr val="FFFFFF"/>
                </a:solidFill>
              </a:defRPr>
            </a:lvl1pPr>
          </a:lstStyle>
          <a:p>
            <a:pPr marL="0" indent="0">
              <a:buNone/>
            </a:pPr>
            <a:r>
              <a:rPr lang="en-US" dirty="0"/>
              <a:t>2016-08-27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771094" y="6286903"/>
            <a:ext cx="28027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Gothenburg, Sweden</a:t>
            </a: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9849" y="6286903"/>
            <a:ext cx="6360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#536  |  </a:t>
            </a:r>
          </a:p>
        </p:txBody>
      </p:sp>
      <p:pic>
        <p:nvPicPr>
          <p:cNvPr id="2" name="Bildobjekt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4211" y="3198908"/>
            <a:ext cx="3459413" cy="1194112"/>
          </a:xfrm>
          <a:prstGeom prst="rect">
            <a:avLst/>
          </a:prstGeom>
        </p:spPr>
      </p:pic>
      <p:pic>
        <p:nvPicPr>
          <p:cNvPr id="3" name="Bildobjekt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9836" y="1846726"/>
            <a:ext cx="3143749" cy="948321"/>
          </a:xfrm>
          <a:prstGeom prst="rect">
            <a:avLst/>
          </a:prstGeom>
        </p:spPr>
      </p:pic>
      <p:pic>
        <p:nvPicPr>
          <p:cNvPr id="7" name="Bildobjekt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093" y="1017167"/>
            <a:ext cx="5242128" cy="2065398"/>
          </a:xfrm>
          <a:prstGeom prst="rect">
            <a:avLst/>
          </a:prstGeom>
        </p:spPr>
      </p:pic>
      <p:pic>
        <p:nvPicPr>
          <p:cNvPr id="8" name="Bildobjekt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8695" y="3543639"/>
            <a:ext cx="3044797" cy="2029865"/>
          </a:xfrm>
          <a:prstGeom prst="rect">
            <a:avLst/>
          </a:prstGeom>
        </p:spPr>
      </p:pic>
      <p:pic>
        <p:nvPicPr>
          <p:cNvPr id="9" name="Bildobjekt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09848" y="4646976"/>
            <a:ext cx="1834337" cy="933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233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18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dirty="0"/>
              <a:t>Bonus: can recursive CTEs be made parallel?</a:t>
            </a:r>
          </a:p>
        </p:txBody>
      </p:sp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need to go deeper: Exploring CTEs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706329" y="6286903"/>
            <a:ext cx="98930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2016-08-27</a:t>
            </a: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771094" y="6286903"/>
            <a:ext cx="28027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Gothenburg, Sweden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9849" y="6286903"/>
            <a:ext cx="6360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#536  | 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5653" y="2371724"/>
            <a:ext cx="4216400" cy="31623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57200" y="5409168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chemeClr val="accent2"/>
                </a:solidFill>
              </a:rPr>
              <a:t>Script 10</a:t>
            </a:r>
          </a:p>
        </p:txBody>
      </p:sp>
    </p:spTree>
    <p:extLst>
      <p:ext uri="{BB962C8B-B14F-4D97-AF65-F5344CB8AC3E}">
        <p14:creationId xmlns:p14="http://schemas.microsoft.com/office/powerpoint/2010/main" val="1286282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need to go deeper: Exploring CTEs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Questions!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E-mail:  </a:t>
            </a:r>
            <a:r>
              <a:rPr lang="en-US" dirty="0">
                <a:hlinkClick r:id="rId2"/>
              </a:rPr>
              <a:t>daniel@strd.co</a:t>
            </a:r>
            <a:endParaRPr lang="en-US" dirty="0"/>
          </a:p>
          <a:p>
            <a:r>
              <a:rPr lang="en-US" dirty="0"/>
              <a:t>Twitter:  @dhmacher</a:t>
            </a:r>
          </a:p>
          <a:p>
            <a:r>
              <a:rPr lang="en-US" dirty="0"/>
              <a:t>Blog:     sqlsunday.com</a:t>
            </a:r>
          </a:p>
          <a:p>
            <a:r>
              <a:rPr lang="en-US" dirty="0"/>
              <a:t>Old-school: +46 70-543 7331</a:t>
            </a:r>
          </a:p>
          <a:p>
            <a:pPr lvl="1"/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706329" y="6286903"/>
            <a:ext cx="98930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2016-08-27</a:t>
            </a: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771094" y="6286903"/>
            <a:ext cx="28027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Gothenburg, Sweden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9849" y="6286903"/>
            <a:ext cx="6360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#536  |  </a:t>
            </a:r>
          </a:p>
        </p:txBody>
      </p:sp>
    </p:spTree>
    <p:extLst>
      <p:ext uri="{BB962C8B-B14F-4D97-AF65-F5344CB8AC3E}">
        <p14:creationId xmlns:p14="http://schemas.microsoft.com/office/powerpoint/2010/main" val="1335227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v-SE" sz="4000" b="1" dirty="0" err="1"/>
              <a:t>Don’t</a:t>
            </a:r>
            <a:r>
              <a:rPr lang="sv-SE" sz="4000" b="1" dirty="0"/>
              <a:t> miss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sz="half" idx="1"/>
          </p:nvPr>
        </p:nvSpPr>
        <p:spPr>
          <a:xfrm>
            <a:off x="2144598" y="2262433"/>
            <a:ext cx="5019772" cy="2172878"/>
          </a:xfrm>
        </p:spPr>
        <p:txBody>
          <a:bodyPr>
            <a:normAutofit/>
          </a:bodyPr>
          <a:lstStyle/>
          <a:p>
            <a:r>
              <a:rPr lang="sv-SE" sz="4400" b="1" dirty="0" err="1"/>
              <a:t>Evaluations</a:t>
            </a:r>
            <a:endParaRPr lang="sv-SE" sz="4400" b="1" dirty="0"/>
          </a:p>
          <a:p>
            <a:r>
              <a:rPr lang="sv-SE" sz="4400" b="1" dirty="0"/>
              <a:t>The </a:t>
            </a:r>
            <a:r>
              <a:rPr lang="sv-SE" sz="4400" b="1" dirty="0" err="1"/>
              <a:t>Raffle</a:t>
            </a:r>
            <a:endParaRPr lang="sv-SE" sz="4400" b="1" dirty="0"/>
          </a:p>
        </p:txBody>
      </p:sp>
    </p:spTree>
    <p:extLst>
      <p:ext uri="{BB962C8B-B14F-4D97-AF65-F5344CB8AC3E}">
        <p14:creationId xmlns:p14="http://schemas.microsoft.com/office/powerpoint/2010/main" val="1270919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need to go deeper: Exploring CTEs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Daniel Hutmacher</a:t>
            </a: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SQL Server developer and independent contractor by day.</a:t>
            </a:r>
          </a:p>
          <a:p>
            <a:pPr lvl="1"/>
            <a:r>
              <a:rPr lang="en-US" dirty="0"/>
              <a:t>Spinning instructor by night.</a:t>
            </a: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I love coffee, travel, cycling, loud music and making SQL Server queries go </a:t>
            </a:r>
            <a:r>
              <a:rPr lang="en-US" i="1" dirty="0"/>
              <a:t>really</a:t>
            </a:r>
            <a:r>
              <a:rPr lang="en-US" dirty="0"/>
              <a:t> fast.</a:t>
            </a:r>
            <a:br>
              <a:rPr lang="en-US" dirty="0"/>
            </a:br>
            <a:r>
              <a:rPr lang="en-US" dirty="0"/>
              <a:t>Like, </a:t>
            </a:r>
            <a:r>
              <a:rPr lang="en-US" i="1" dirty="0"/>
              <a:t>stupid-fast</a:t>
            </a:r>
            <a:r>
              <a:rPr lang="en-US" dirty="0"/>
              <a:t>.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706329" y="6286903"/>
            <a:ext cx="98930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2016-08-27</a:t>
            </a: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771094" y="6286903"/>
            <a:ext cx="28027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Gothenburg, Sweden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9849" y="6286903"/>
            <a:ext cx="6360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#536  |  </a:t>
            </a:r>
          </a:p>
        </p:txBody>
      </p:sp>
    </p:spTree>
    <p:extLst>
      <p:ext uri="{BB962C8B-B14F-4D97-AF65-F5344CB8AC3E}">
        <p14:creationId xmlns:p14="http://schemas.microsoft.com/office/powerpoint/2010/main" val="1882646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need to go deeper: Exploring CTEs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Common table expressions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706329" y="6286903"/>
            <a:ext cx="98930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2016-08-27</a:t>
            </a: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771094" y="6286903"/>
            <a:ext cx="28027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Gothenburg, Sweden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9849" y="6286903"/>
            <a:ext cx="6360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#536  |  </a:t>
            </a:r>
          </a:p>
        </p:txBody>
      </p:sp>
    </p:spTree>
    <p:extLst>
      <p:ext uri="{BB962C8B-B14F-4D97-AF65-F5344CB8AC3E}">
        <p14:creationId xmlns:p14="http://schemas.microsoft.com/office/powerpoint/2010/main" val="3880213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need to go deeper: Exploring CTEs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706329" y="6286903"/>
            <a:ext cx="98930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2016-08-27</a:t>
            </a: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771094" y="6286903"/>
            <a:ext cx="28027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Gothenburg, Sweden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9849" y="6286903"/>
            <a:ext cx="6360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#536  |  </a:t>
            </a:r>
          </a:p>
        </p:txBody>
      </p:sp>
      <p:pic>
        <p:nvPicPr>
          <p:cNvPr id="2050" name="Picture 2" descr="EEP CALM AND DEMO 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92" r="19892" b="12265"/>
          <a:stretch/>
        </p:blipFill>
        <p:spPr bwMode="auto">
          <a:xfrm>
            <a:off x="2946400" y="1633538"/>
            <a:ext cx="3048000" cy="4144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57200" y="5409168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chemeClr val="accent2"/>
                </a:solidFill>
              </a:rPr>
              <a:t>Script 01</a:t>
            </a:r>
          </a:p>
        </p:txBody>
      </p:sp>
    </p:spTree>
    <p:extLst>
      <p:ext uri="{BB962C8B-B14F-4D97-AF65-F5344CB8AC3E}">
        <p14:creationId xmlns:p14="http://schemas.microsoft.com/office/powerpoint/2010/main" val="1956321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need to go deeper: Exploring CTEs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CTEs are </a:t>
            </a:r>
            <a:r>
              <a:rPr lang="en-US" i="1" dirty="0"/>
              <a:t>not</a:t>
            </a:r>
            <a:r>
              <a:rPr lang="en-US" dirty="0"/>
              <a:t> materialized</a:t>
            </a:r>
          </a:p>
          <a:p>
            <a:pPr lvl="1"/>
            <a:r>
              <a:rPr lang="en-US" dirty="0"/>
              <a:t>A common table expression is a glorified view</a:t>
            </a:r>
          </a:p>
          <a:p>
            <a:pPr lvl="1"/>
            <a:r>
              <a:rPr lang="en-US" dirty="0"/>
              <a:t>It won’t materialize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706329" y="6286903"/>
            <a:ext cx="98930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2016-08-27</a:t>
            </a: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771094" y="6286903"/>
            <a:ext cx="28027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Gothenburg, Sweden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9849" y="6286903"/>
            <a:ext cx="6360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#536  |  </a:t>
            </a:r>
          </a:p>
        </p:txBody>
      </p:sp>
    </p:spTree>
    <p:extLst>
      <p:ext uri="{BB962C8B-B14F-4D97-AF65-F5344CB8AC3E}">
        <p14:creationId xmlns:p14="http://schemas.microsoft.com/office/powerpoint/2010/main" val="1060103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need to go deeper: Exploring CTEs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CTEs in sequence</a:t>
            </a:r>
          </a:p>
          <a:p>
            <a:pPr lvl="1"/>
            <a:r>
              <a:rPr lang="en-US" dirty="0"/>
              <a:t>You can put multiple CTEs in a statement,</a:t>
            </a:r>
            <a:br>
              <a:rPr lang="en-US" dirty="0"/>
            </a:br>
            <a:r>
              <a:rPr lang="en-US" dirty="0"/>
              <a:t>separated by commas.</a:t>
            </a:r>
          </a:p>
          <a:p>
            <a:pPr lvl="1"/>
            <a:r>
              <a:rPr lang="en-US" dirty="0"/>
              <a:t>You can even UPDATE or DELETE in a CTE.</a:t>
            </a:r>
          </a:p>
          <a:p>
            <a:pPr lvl="1"/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706329" y="6286903"/>
            <a:ext cx="98930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2016-08-27</a:t>
            </a: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771094" y="6286903"/>
            <a:ext cx="28027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Gothenburg, Sweden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9849" y="6286903"/>
            <a:ext cx="6360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#536  |  </a:t>
            </a:r>
          </a:p>
        </p:txBody>
      </p:sp>
    </p:spTree>
    <p:extLst>
      <p:ext uri="{BB962C8B-B14F-4D97-AF65-F5344CB8AC3E}">
        <p14:creationId xmlns:p14="http://schemas.microsoft.com/office/powerpoint/2010/main" val="1001690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474947"/>
      </a:dk2>
      <a:lt2>
        <a:srgbClr val="EEECE1"/>
      </a:lt2>
      <a:accent1>
        <a:srgbClr val="163764"/>
      </a:accent1>
      <a:accent2>
        <a:srgbClr val="75982F"/>
      </a:accent2>
      <a:accent3>
        <a:srgbClr val="16223C"/>
      </a:accent3>
      <a:accent4>
        <a:srgbClr val="B18126"/>
      </a:accent4>
      <a:accent5>
        <a:srgbClr val="00517C"/>
      </a:accent5>
      <a:accent6>
        <a:srgbClr val="F79646"/>
      </a:accent6>
      <a:hlink>
        <a:srgbClr val="75982F"/>
      </a:hlink>
      <a:folHlink>
        <a:srgbClr val="75982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323</TotalTime>
  <Words>527</Words>
  <Application>Microsoft Macintosh PowerPoint</Application>
  <PresentationFormat>On-screen Show (4:3)</PresentationFormat>
  <Paragraphs>172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Helvetica Neue</vt:lpstr>
      <vt:lpstr>Wingdings</vt:lpstr>
      <vt:lpstr>Arial</vt:lpstr>
      <vt:lpstr>Office Theme</vt:lpstr>
      <vt:lpstr>We need to go deeper</vt:lpstr>
      <vt:lpstr>Primary sponsors</vt:lpstr>
      <vt:lpstr>The others…</vt:lpstr>
      <vt:lpstr>Don’t miss</vt:lpstr>
      <vt:lpstr>We need to go deeper: Exploring CTEs</vt:lpstr>
      <vt:lpstr>We need to go deeper: Exploring CTEs</vt:lpstr>
      <vt:lpstr>We need to go deeper: Exploring CTEs</vt:lpstr>
      <vt:lpstr>We need to go deeper: Exploring CTEs</vt:lpstr>
      <vt:lpstr>We need to go deeper: Exploring CTEs</vt:lpstr>
      <vt:lpstr>We need to go deeper: Exploring CTEs</vt:lpstr>
      <vt:lpstr>We need to go deeper: Exploring CTEs</vt:lpstr>
      <vt:lpstr>We need to go deeper: Exploring CTEs</vt:lpstr>
      <vt:lpstr>We need to go deeper: Exploring CTEs</vt:lpstr>
      <vt:lpstr>A simple CTE</vt:lpstr>
      <vt:lpstr>A simple CTE</vt:lpstr>
      <vt:lpstr>A simple CTE</vt:lpstr>
      <vt:lpstr>The Fibonacci series example</vt:lpstr>
      <vt:lpstr>The Fibonacci series example</vt:lpstr>
      <vt:lpstr>The Fibonacci series example</vt:lpstr>
      <vt:lpstr>The Fibonacci series example</vt:lpstr>
      <vt:lpstr>The Fibonacci series example</vt:lpstr>
      <vt:lpstr>The Fibonacci series example</vt:lpstr>
      <vt:lpstr>The Fibonacci series example</vt:lpstr>
      <vt:lpstr>The Fibonacci series example</vt:lpstr>
      <vt:lpstr>The Fibonacci series example</vt:lpstr>
      <vt:lpstr>The Fibonacci series example</vt:lpstr>
      <vt:lpstr>The Fibonacci series example</vt:lpstr>
      <vt:lpstr>We need to go deeper: Exploring CTEs</vt:lpstr>
      <vt:lpstr>We need to go deeper: Exploring CTEs</vt:lpstr>
      <vt:lpstr>We need to go deeper: Exploring CTEs</vt:lpstr>
      <vt:lpstr>We need to go deeper: Exploring CTEs</vt:lpstr>
    </vt:vector>
  </TitlesOfParts>
  <Company>Revealed Design, LLC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Carla Hamilton</dc:creator>
  <cp:lastModifiedBy>Daniel Hutmacher</cp:lastModifiedBy>
  <cp:revision>25</cp:revision>
  <dcterms:created xsi:type="dcterms:W3CDTF">2011-08-19T20:30:49Z</dcterms:created>
  <dcterms:modified xsi:type="dcterms:W3CDTF">2016-08-21T18:20:43Z</dcterms:modified>
</cp:coreProperties>
</file>